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3" r:id="rId7"/>
    <p:sldId id="264" r:id="rId8"/>
    <p:sldId id="261" r:id="rId9"/>
    <p:sldId id="258" r:id="rId10"/>
    <p:sldId id="259" r:id="rId11"/>
    <p:sldId id="262" r:id="rId12"/>
    <p:sldId id="260" r:id="rId13"/>
    <p:sldId id="265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Noreg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'Ark1'!$A$2:$A$12</c:f>
              <c:strCache>
                <c:ptCount val="10"/>
                <c:pt idx="0">
                  <c:v>Hvor fornøyd var du med servicetorget? </c:v>
                </c:pt>
                <c:pt idx="1">
                  <c:v>Hvor fornøyd var du med grunnskolen? </c:v>
                </c:pt>
                <c:pt idx="2">
                  <c:v>Hvor fornøyd var du med fritidstilbudet til ungdom? </c:v>
                </c:pt>
                <c:pt idx="3">
                  <c:v>Hvor fornøyd var du med hjemmehjelpstjenesten? </c:v>
                </c:pt>
                <c:pt idx="4">
                  <c:v>Hvor fornøyd var du med hjemmesykepleietjenesten? </c:v>
                </c:pt>
                <c:pt idx="5">
                  <c:v>Hvor fornøyd var du med heldøgns omsorgstjeneste/sykehjemtjenesten?</c:v>
                </c:pt>
                <c:pt idx="6">
                  <c:v>Hvor fornøyd var du med fastlegetjenesten?</c:v>
                </c:pt>
                <c:pt idx="7">
                  <c:v>Hvor fornøyd var du med legevakttjenesten?</c:v>
                </c:pt>
                <c:pt idx="8">
                  <c:v>Alt i alt, hvor fornøyd er du med tjenestetilbudet i kommunen?</c:v>
                </c:pt>
                <c:pt idx="9">
                  <c:v>Hvor fornøyd var du medbarnehagetjenesten? </c:v>
                </c:pt>
              </c:strCache>
            </c:strRef>
          </c:cat>
          <c:val>
            <c:numRef>
              <c:f>'Ark1'!$B$2:$B$12</c:f>
              <c:numCache>
                <c:formatCode>0.0</c:formatCode>
                <c:ptCount val="11"/>
                <c:pt idx="0">
                  <c:v>4.7</c:v>
                </c:pt>
                <c:pt idx="1">
                  <c:v>4.5999999999999996</c:v>
                </c:pt>
                <c:pt idx="2">
                  <c:v>4.5999999999999996</c:v>
                </c:pt>
                <c:pt idx="3">
                  <c:v>4.3</c:v>
                </c:pt>
                <c:pt idx="4">
                  <c:v>4.5</c:v>
                </c:pt>
                <c:pt idx="5">
                  <c:v>4.5999999999999996</c:v>
                </c:pt>
                <c:pt idx="6">
                  <c:v>4.9000000000000004</c:v>
                </c:pt>
                <c:pt idx="7">
                  <c:v>4.5999999999999996</c:v>
                </c:pt>
                <c:pt idx="8">
                  <c:v>4.3</c:v>
                </c:pt>
                <c:pt idx="9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AF-49B0-9B0C-26EDEC249553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Agder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'Ark1'!$A$2:$A$12</c:f>
              <c:strCache>
                <c:ptCount val="10"/>
                <c:pt idx="0">
                  <c:v>Hvor fornøyd var du med servicetorget? </c:v>
                </c:pt>
                <c:pt idx="1">
                  <c:v>Hvor fornøyd var du med grunnskolen? </c:v>
                </c:pt>
                <c:pt idx="2">
                  <c:v>Hvor fornøyd var du med fritidstilbudet til ungdom? </c:v>
                </c:pt>
                <c:pt idx="3">
                  <c:v>Hvor fornøyd var du med hjemmehjelpstjenesten? </c:v>
                </c:pt>
                <c:pt idx="4">
                  <c:v>Hvor fornøyd var du med hjemmesykepleietjenesten? </c:v>
                </c:pt>
                <c:pt idx="5">
                  <c:v>Hvor fornøyd var du med heldøgns omsorgstjeneste/sykehjemtjenesten?</c:v>
                </c:pt>
                <c:pt idx="6">
                  <c:v>Hvor fornøyd var du med fastlegetjenesten?</c:v>
                </c:pt>
                <c:pt idx="7">
                  <c:v>Hvor fornøyd var du med legevakttjenesten?</c:v>
                </c:pt>
                <c:pt idx="8">
                  <c:v>Alt i alt, hvor fornøyd er du med tjenestetilbudet i kommunen?</c:v>
                </c:pt>
                <c:pt idx="9">
                  <c:v>Hvor fornøyd var du medbarnehagetjenesten? </c:v>
                </c:pt>
              </c:strCache>
            </c:strRef>
          </c:cat>
          <c:val>
            <c:numRef>
              <c:f>'Ark1'!$C$2:$C$12</c:f>
              <c:numCache>
                <c:formatCode>0.0</c:formatCode>
                <c:ptCount val="11"/>
                <c:pt idx="0">
                  <c:v>4.5</c:v>
                </c:pt>
                <c:pt idx="1">
                  <c:v>4.4000000000000004</c:v>
                </c:pt>
                <c:pt idx="2">
                  <c:v>4.7</c:v>
                </c:pt>
                <c:pt idx="3">
                  <c:v>3.9</c:v>
                </c:pt>
                <c:pt idx="4">
                  <c:v>4.7</c:v>
                </c:pt>
                <c:pt idx="5">
                  <c:v>4.7</c:v>
                </c:pt>
                <c:pt idx="6">
                  <c:v>4.9000000000000004</c:v>
                </c:pt>
                <c:pt idx="7">
                  <c:v>4.3</c:v>
                </c:pt>
                <c:pt idx="8">
                  <c:v>4.3</c:v>
                </c:pt>
                <c:pt idx="9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AF-49B0-9B0C-26EDEC249553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Åseral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'Ark1'!$A$2:$A$12</c:f>
              <c:strCache>
                <c:ptCount val="10"/>
                <c:pt idx="0">
                  <c:v>Hvor fornøyd var du med servicetorget? </c:v>
                </c:pt>
                <c:pt idx="1">
                  <c:v>Hvor fornøyd var du med grunnskolen? </c:v>
                </c:pt>
                <c:pt idx="2">
                  <c:v>Hvor fornøyd var du med fritidstilbudet til ungdom? </c:v>
                </c:pt>
                <c:pt idx="3">
                  <c:v>Hvor fornøyd var du med hjemmehjelpstjenesten? </c:v>
                </c:pt>
                <c:pt idx="4">
                  <c:v>Hvor fornøyd var du med hjemmesykepleietjenesten? </c:v>
                </c:pt>
                <c:pt idx="5">
                  <c:v>Hvor fornøyd var du med heldøgns omsorgstjeneste/sykehjemtjenesten?</c:v>
                </c:pt>
                <c:pt idx="6">
                  <c:v>Hvor fornøyd var du med fastlegetjenesten?</c:v>
                </c:pt>
                <c:pt idx="7">
                  <c:v>Hvor fornøyd var du med legevakttjenesten?</c:v>
                </c:pt>
                <c:pt idx="8">
                  <c:v>Alt i alt, hvor fornøyd er du med tjenestetilbudet i kommunen?</c:v>
                </c:pt>
                <c:pt idx="9">
                  <c:v>Hvor fornøyd var du medbarnehagetjenesten? </c:v>
                </c:pt>
              </c:strCache>
            </c:strRef>
          </c:cat>
          <c:val>
            <c:numRef>
              <c:f>'Ark1'!$D$2:$D$12</c:f>
              <c:numCache>
                <c:formatCode>0.0</c:formatCode>
                <c:ptCount val="11"/>
                <c:pt idx="0">
                  <c:v>4.7</c:v>
                </c:pt>
                <c:pt idx="1">
                  <c:v>4.5</c:v>
                </c:pt>
                <c:pt idx="2">
                  <c:v>4.5999999999999996</c:v>
                </c:pt>
                <c:pt idx="3">
                  <c:v>4.7</c:v>
                </c:pt>
                <c:pt idx="4">
                  <c:v>5.3</c:v>
                </c:pt>
                <c:pt idx="5">
                  <c:v>4.9000000000000004</c:v>
                </c:pt>
                <c:pt idx="6">
                  <c:v>4.7</c:v>
                </c:pt>
                <c:pt idx="7">
                  <c:v>4.7</c:v>
                </c:pt>
                <c:pt idx="8">
                  <c:v>4.4000000000000004</c:v>
                </c:pt>
                <c:pt idx="9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AF-49B0-9B0C-26EDEC249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9067096"/>
        <c:axId val="469069392"/>
      </c:barChart>
      <c:catAx>
        <c:axId val="46906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69069392"/>
        <c:crosses val="autoZero"/>
        <c:auto val="1"/>
        <c:lblAlgn val="ctr"/>
        <c:lblOffset val="100"/>
        <c:noMultiLvlLbl val="0"/>
      </c:catAx>
      <c:valAx>
        <c:axId val="46906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6906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Noreg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'Ark1'!$A$2:$A$11</c:f>
              <c:strCache>
                <c:ptCount val="10"/>
                <c:pt idx="0">
                  <c:v>muligheter til å få arbeid innen rimelig avstand fra hjemmet?</c:v>
                </c:pt>
                <c:pt idx="1">
                  <c:v>muligheter til å etablere egen virksomhet i din kommune?</c:v>
                </c:pt>
                <c:pt idx="2">
                  <c:v>Transport og tilgjengelighet i kommunen</c:v>
                </c:pt>
                <c:pt idx="3">
                  <c:v>kollektivtilbudet innenfor kommunen?</c:v>
                </c:pt>
                <c:pt idx="4">
                  <c:v>kollektivtilbudet inn og ut av kommunen?</c:v>
                </c:pt>
                <c:pt idx="5">
                  <c:v>Miljø i kommunen</c:v>
                </c:pt>
                <c:pt idx="6">
                  <c:v>kvaliteten på drikkevannet?</c:v>
                </c:pt>
                <c:pt idx="7">
                  <c:v>muligheten for sortering av avfall for gjenvinning?</c:v>
                </c:pt>
                <c:pt idx="8">
                  <c:v>Utbygging og utvikling</c:v>
                </c:pt>
                <c:pt idx="9">
                  <c:v>næringsutviklingen?</c:v>
                </c:pt>
              </c:strCache>
            </c:strRef>
          </c:cat>
          <c:val>
            <c:numRef>
              <c:f>'Ark1'!$B$2:$B$11</c:f>
              <c:numCache>
                <c:formatCode>0.0</c:formatCode>
                <c:ptCount val="10"/>
                <c:pt idx="0">
                  <c:v>4.0999999999999996</c:v>
                </c:pt>
                <c:pt idx="1">
                  <c:v>3.5</c:v>
                </c:pt>
                <c:pt idx="2">
                  <c:v>3.4</c:v>
                </c:pt>
                <c:pt idx="3">
                  <c:v>3.1</c:v>
                </c:pt>
                <c:pt idx="4">
                  <c:v>3.4</c:v>
                </c:pt>
                <c:pt idx="5">
                  <c:v>5.2</c:v>
                </c:pt>
                <c:pt idx="6">
                  <c:v>5.5</c:v>
                </c:pt>
                <c:pt idx="7">
                  <c:v>5.0999999999999996</c:v>
                </c:pt>
                <c:pt idx="8">
                  <c:v>3.8</c:v>
                </c:pt>
                <c:pt idx="9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0B-4152-940D-FC9C0F6CF424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Agder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'Ark1'!$A$2:$A$11</c:f>
              <c:strCache>
                <c:ptCount val="10"/>
                <c:pt idx="0">
                  <c:v>muligheter til å få arbeid innen rimelig avstand fra hjemmet?</c:v>
                </c:pt>
                <c:pt idx="1">
                  <c:v>muligheter til å etablere egen virksomhet i din kommune?</c:v>
                </c:pt>
                <c:pt idx="2">
                  <c:v>Transport og tilgjengelighet i kommunen</c:v>
                </c:pt>
                <c:pt idx="3">
                  <c:v>kollektivtilbudet innenfor kommunen?</c:v>
                </c:pt>
                <c:pt idx="4">
                  <c:v>kollektivtilbudet inn og ut av kommunen?</c:v>
                </c:pt>
                <c:pt idx="5">
                  <c:v>Miljø i kommunen</c:v>
                </c:pt>
                <c:pt idx="6">
                  <c:v>kvaliteten på drikkevannet?</c:v>
                </c:pt>
                <c:pt idx="7">
                  <c:v>muligheten for sortering av avfall for gjenvinning?</c:v>
                </c:pt>
                <c:pt idx="8">
                  <c:v>Utbygging og utvikling</c:v>
                </c:pt>
                <c:pt idx="9">
                  <c:v>næringsutviklingen?</c:v>
                </c:pt>
              </c:strCache>
            </c:strRef>
          </c:cat>
          <c:val>
            <c:numRef>
              <c:f>'Ark1'!$C$2:$C$11</c:f>
              <c:numCache>
                <c:formatCode>0.0</c:formatCode>
                <c:ptCount val="10"/>
                <c:pt idx="0">
                  <c:v>4</c:v>
                </c:pt>
                <c:pt idx="1">
                  <c:v>3.7</c:v>
                </c:pt>
                <c:pt idx="2">
                  <c:v>3.3</c:v>
                </c:pt>
                <c:pt idx="3">
                  <c:v>2.5</c:v>
                </c:pt>
                <c:pt idx="4">
                  <c:v>3</c:v>
                </c:pt>
                <c:pt idx="5">
                  <c:v>5.0999999999999996</c:v>
                </c:pt>
                <c:pt idx="6">
                  <c:v>5.3</c:v>
                </c:pt>
                <c:pt idx="7">
                  <c:v>4.7</c:v>
                </c:pt>
                <c:pt idx="8">
                  <c:v>3.9</c:v>
                </c:pt>
                <c:pt idx="9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0B-4152-940D-FC9C0F6CF424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Åseral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'Ark1'!$A$2:$A$11</c:f>
              <c:strCache>
                <c:ptCount val="10"/>
                <c:pt idx="0">
                  <c:v>muligheter til å få arbeid innen rimelig avstand fra hjemmet?</c:v>
                </c:pt>
                <c:pt idx="1">
                  <c:v>muligheter til å etablere egen virksomhet i din kommune?</c:v>
                </c:pt>
                <c:pt idx="2">
                  <c:v>Transport og tilgjengelighet i kommunen</c:v>
                </c:pt>
                <c:pt idx="3">
                  <c:v>kollektivtilbudet innenfor kommunen?</c:v>
                </c:pt>
                <c:pt idx="4">
                  <c:v>kollektivtilbudet inn og ut av kommunen?</c:v>
                </c:pt>
                <c:pt idx="5">
                  <c:v>Miljø i kommunen</c:v>
                </c:pt>
                <c:pt idx="6">
                  <c:v>kvaliteten på drikkevannet?</c:v>
                </c:pt>
                <c:pt idx="7">
                  <c:v>muligheten for sortering av avfall for gjenvinning?</c:v>
                </c:pt>
                <c:pt idx="8">
                  <c:v>Utbygging og utvikling</c:v>
                </c:pt>
                <c:pt idx="9">
                  <c:v>næringsutviklingen?</c:v>
                </c:pt>
              </c:strCache>
            </c:strRef>
          </c:cat>
          <c:val>
            <c:numRef>
              <c:f>'Ark1'!$D$2:$D$11</c:f>
              <c:numCache>
                <c:formatCode>0.0</c:formatCode>
                <c:ptCount val="10"/>
                <c:pt idx="0">
                  <c:v>3.6</c:v>
                </c:pt>
                <c:pt idx="1">
                  <c:v>3.7</c:v>
                </c:pt>
                <c:pt idx="2">
                  <c:v>3.1</c:v>
                </c:pt>
                <c:pt idx="3">
                  <c:v>2</c:v>
                </c:pt>
                <c:pt idx="4">
                  <c:v>2.2000000000000002</c:v>
                </c:pt>
                <c:pt idx="5">
                  <c:v>5.3</c:v>
                </c:pt>
                <c:pt idx="6">
                  <c:v>5.3</c:v>
                </c:pt>
                <c:pt idx="7">
                  <c:v>4.8</c:v>
                </c:pt>
                <c:pt idx="8">
                  <c:v>3.7</c:v>
                </c:pt>
                <c:pt idx="9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0B-4152-940D-FC9C0F6CF4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6037568"/>
        <c:axId val="736036584"/>
      </c:barChart>
      <c:catAx>
        <c:axId val="73603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36036584"/>
        <c:crosses val="autoZero"/>
        <c:auto val="1"/>
        <c:lblAlgn val="ctr"/>
        <c:lblOffset val="100"/>
        <c:noMultiLvlLbl val="0"/>
      </c:catAx>
      <c:valAx>
        <c:axId val="736036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36037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Noreg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'Ark1'!$A$2:$A$8</c:f>
              <c:strCache>
                <c:ptCount val="7"/>
                <c:pt idx="0">
                  <c:v>oppvekstmiljøet for barn og unge?</c:v>
                </c:pt>
                <c:pt idx="1">
                  <c:v>kommunen som bosted for eldre?</c:v>
                </c:pt>
                <c:pt idx="2">
                  <c:v>kommunens hjelp til personer i vanskelige livssituasjoner?</c:v>
                </c:pt>
                <c:pt idx="3">
                  <c:v>Boligtilbudet</c:v>
                </c:pt>
                <c:pt idx="4">
                  <c:v>muligheten for å skaffe seg leilighet?</c:v>
                </c:pt>
                <c:pt idx="5">
                  <c:v>muligheten for å skaffe seg enebolig/rekkehus?</c:v>
                </c:pt>
                <c:pt idx="6">
                  <c:v>muligheten for å skaffe seg tomt?</c:v>
                </c:pt>
              </c:strCache>
            </c:strRef>
          </c:cat>
          <c:val>
            <c:numRef>
              <c:f>'Ark1'!$B$2:$B$8</c:f>
              <c:numCache>
                <c:formatCode>0.0</c:formatCode>
                <c:ptCount val="7"/>
                <c:pt idx="0">
                  <c:v>4.4000000000000004</c:v>
                </c:pt>
                <c:pt idx="1">
                  <c:v>4.4000000000000004</c:v>
                </c:pt>
                <c:pt idx="2">
                  <c:v>3.6</c:v>
                </c:pt>
                <c:pt idx="3">
                  <c:v>4.2</c:v>
                </c:pt>
                <c:pt idx="4">
                  <c:v>4.3</c:v>
                </c:pt>
                <c:pt idx="5">
                  <c:v>4.4000000000000004</c:v>
                </c:pt>
                <c:pt idx="6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F5-4503-803E-763C3CB02FAC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Agder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'Ark1'!$A$2:$A$8</c:f>
              <c:strCache>
                <c:ptCount val="7"/>
                <c:pt idx="0">
                  <c:v>oppvekstmiljøet for barn og unge?</c:v>
                </c:pt>
                <c:pt idx="1">
                  <c:v>kommunen som bosted for eldre?</c:v>
                </c:pt>
                <c:pt idx="2">
                  <c:v>kommunens hjelp til personer i vanskelige livssituasjoner?</c:v>
                </c:pt>
                <c:pt idx="3">
                  <c:v>Boligtilbudet</c:v>
                </c:pt>
                <c:pt idx="4">
                  <c:v>muligheten for å skaffe seg leilighet?</c:v>
                </c:pt>
                <c:pt idx="5">
                  <c:v>muligheten for å skaffe seg enebolig/rekkehus?</c:v>
                </c:pt>
                <c:pt idx="6">
                  <c:v>muligheten for å skaffe seg tomt?</c:v>
                </c:pt>
              </c:strCache>
            </c:strRef>
          </c:cat>
          <c:val>
            <c:numRef>
              <c:f>'Ark1'!$C$2:$C$8</c:f>
              <c:numCache>
                <c:formatCode>0.0</c:formatCode>
                <c:ptCount val="7"/>
                <c:pt idx="0">
                  <c:v>4.5</c:v>
                </c:pt>
                <c:pt idx="1">
                  <c:v>4.5</c:v>
                </c:pt>
                <c:pt idx="2">
                  <c:v>3.7</c:v>
                </c:pt>
                <c:pt idx="3">
                  <c:v>4</c:v>
                </c:pt>
                <c:pt idx="4">
                  <c:v>3.9</c:v>
                </c:pt>
                <c:pt idx="5">
                  <c:v>4.2</c:v>
                </c:pt>
                <c:pt idx="6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F5-4503-803E-763C3CB02FAC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Åseral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'Ark1'!$A$2:$A$8</c:f>
              <c:strCache>
                <c:ptCount val="7"/>
                <c:pt idx="0">
                  <c:v>oppvekstmiljøet for barn og unge?</c:v>
                </c:pt>
                <c:pt idx="1">
                  <c:v>kommunen som bosted for eldre?</c:v>
                </c:pt>
                <c:pt idx="2">
                  <c:v>kommunens hjelp til personer i vanskelige livssituasjoner?</c:v>
                </c:pt>
                <c:pt idx="3">
                  <c:v>Boligtilbudet</c:v>
                </c:pt>
                <c:pt idx="4">
                  <c:v>muligheten for å skaffe seg leilighet?</c:v>
                </c:pt>
                <c:pt idx="5">
                  <c:v>muligheten for å skaffe seg enebolig/rekkehus?</c:v>
                </c:pt>
                <c:pt idx="6">
                  <c:v>muligheten for å skaffe seg tomt?</c:v>
                </c:pt>
              </c:strCache>
            </c:strRef>
          </c:cat>
          <c:val>
            <c:numRef>
              <c:f>'Ark1'!$D$2:$D$8</c:f>
              <c:numCache>
                <c:formatCode>0.0</c:formatCode>
                <c:ptCount val="7"/>
                <c:pt idx="0">
                  <c:v>4.3</c:v>
                </c:pt>
                <c:pt idx="1">
                  <c:v>5.0999999999999996</c:v>
                </c:pt>
                <c:pt idx="2">
                  <c:v>4.2</c:v>
                </c:pt>
                <c:pt idx="3">
                  <c:v>3.5</c:v>
                </c:pt>
                <c:pt idx="4">
                  <c:v>3.2</c:v>
                </c:pt>
                <c:pt idx="5">
                  <c:v>3.7</c:v>
                </c:pt>
                <c:pt idx="6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F5-4503-803E-763C3CB02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3185872"/>
        <c:axId val="673187184"/>
      </c:barChart>
      <c:catAx>
        <c:axId val="67318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3187184"/>
        <c:crosses val="autoZero"/>
        <c:auto val="1"/>
        <c:lblAlgn val="ctr"/>
        <c:lblOffset val="100"/>
        <c:noMultiLvlLbl val="0"/>
      </c:catAx>
      <c:valAx>
        <c:axId val="673187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3185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Noreg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'Ark1'!$A$2:$A$7</c:f>
              <c:strCache>
                <c:ptCount val="6"/>
                <c:pt idx="0">
                  <c:v>kulturtilbudet i kommunen?</c:v>
                </c:pt>
                <c:pt idx="1">
                  <c:v>muligheten til å delta i idrett?</c:v>
                </c:pt>
                <c:pt idx="2">
                  <c:v>andre fritidsaktiviteter?</c:v>
                </c:pt>
                <c:pt idx="3">
                  <c:v>Hvor trygt opplever du at det er å bo og ferdes i din kommune?</c:v>
                </c:pt>
                <c:pt idx="4">
                  <c:v>serviceinnstillingen hos de ansatte i kommunen?</c:v>
                </c:pt>
                <c:pt idx="5">
                  <c:v>Tror du kommunen din har godt omdømme?</c:v>
                </c:pt>
              </c:strCache>
            </c:strRef>
          </c:cat>
          <c:val>
            <c:numRef>
              <c:f>'Ark1'!$B$2:$B$7</c:f>
              <c:numCache>
                <c:formatCode>0.0</c:formatCode>
                <c:ptCount val="6"/>
                <c:pt idx="0">
                  <c:v>4.0999999999999996</c:v>
                </c:pt>
                <c:pt idx="1">
                  <c:v>4.5999999999999996</c:v>
                </c:pt>
                <c:pt idx="2">
                  <c:v>4.2</c:v>
                </c:pt>
                <c:pt idx="3">
                  <c:v>5.2</c:v>
                </c:pt>
                <c:pt idx="4">
                  <c:v>4</c:v>
                </c:pt>
                <c:pt idx="5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B1-4552-8EB0-F8933F6928D3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Agder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'Ark1'!$A$2:$A$7</c:f>
              <c:strCache>
                <c:ptCount val="6"/>
                <c:pt idx="0">
                  <c:v>kulturtilbudet i kommunen?</c:v>
                </c:pt>
                <c:pt idx="1">
                  <c:v>muligheten til å delta i idrett?</c:v>
                </c:pt>
                <c:pt idx="2">
                  <c:v>andre fritidsaktiviteter?</c:v>
                </c:pt>
                <c:pt idx="3">
                  <c:v>Hvor trygt opplever du at det er å bo og ferdes i din kommune?</c:v>
                </c:pt>
                <c:pt idx="4">
                  <c:v>serviceinnstillingen hos de ansatte i kommunen?</c:v>
                </c:pt>
                <c:pt idx="5">
                  <c:v>Tror du kommunen din har godt omdømme?</c:v>
                </c:pt>
              </c:strCache>
            </c:strRef>
          </c:cat>
          <c:val>
            <c:numRef>
              <c:f>'Ark1'!$C$2:$C$7</c:f>
              <c:numCache>
                <c:formatCode>0.0</c:formatCode>
                <c:ptCount val="6"/>
                <c:pt idx="0">
                  <c:v>4.3</c:v>
                </c:pt>
                <c:pt idx="1">
                  <c:v>4.8</c:v>
                </c:pt>
                <c:pt idx="2">
                  <c:v>4.3</c:v>
                </c:pt>
                <c:pt idx="3">
                  <c:v>5.2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B1-4552-8EB0-F8933F6928D3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Åseral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'Ark1'!$A$2:$A$7</c:f>
              <c:strCache>
                <c:ptCount val="6"/>
                <c:pt idx="0">
                  <c:v>kulturtilbudet i kommunen?</c:v>
                </c:pt>
                <c:pt idx="1">
                  <c:v>muligheten til å delta i idrett?</c:v>
                </c:pt>
                <c:pt idx="2">
                  <c:v>andre fritidsaktiviteter?</c:v>
                </c:pt>
                <c:pt idx="3">
                  <c:v>Hvor trygt opplever du at det er å bo og ferdes i din kommune?</c:v>
                </c:pt>
                <c:pt idx="4">
                  <c:v>serviceinnstillingen hos de ansatte i kommunen?</c:v>
                </c:pt>
                <c:pt idx="5">
                  <c:v>Tror du kommunen din har godt omdømme?</c:v>
                </c:pt>
              </c:strCache>
            </c:strRef>
          </c:cat>
          <c:val>
            <c:numRef>
              <c:f>'Ark1'!$D$2:$D$7</c:f>
              <c:numCache>
                <c:formatCode>0.0</c:formatCode>
                <c:ptCount val="6"/>
                <c:pt idx="0">
                  <c:v>4.3</c:v>
                </c:pt>
                <c:pt idx="1">
                  <c:v>4.7</c:v>
                </c:pt>
                <c:pt idx="2">
                  <c:v>4.2</c:v>
                </c:pt>
                <c:pt idx="3">
                  <c:v>5.5</c:v>
                </c:pt>
                <c:pt idx="4">
                  <c:v>4.0999999999999996</c:v>
                </c:pt>
                <c:pt idx="5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B1-4552-8EB0-F8933F6928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6748248"/>
        <c:axId val="666742672"/>
      </c:barChart>
      <c:catAx>
        <c:axId val="666748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66742672"/>
        <c:crosses val="autoZero"/>
        <c:auto val="1"/>
        <c:lblAlgn val="ctr"/>
        <c:lblOffset val="100"/>
        <c:noMultiLvlLbl val="0"/>
      </c:catAx>
      <c:valAx>
        <c:axId val="666742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66748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695014605825944E-2"/>
          <c:y val="1.9191862355782796E-2"/>
          <c:w val="0.94963187657897907"/>
          <c:h val="0.803374328820602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Noreg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'Ark1'!$A$2:$A$8</c:f>
              <c:strCache>
                <c:ptCount val="7"/>
                <c:pt idx="0">
                  <c:v>hvordan folkevalgte i kommunen lytter til innbyggernes synspunkter?</c:v>
                </c:pt>
                <c:pt idx="1">
                  <c:v>hvordan folkevalgte i kommunen løser lokale utfordringer?</c:v>
                </c:pt>
                <c:pt idx="2">
                  <c:v>muligheten for å påvirke kommunale beslutninger?</c:v>
                </c:pt>
                <c:pt idx="3">
                  <c:v>hvordan kommunen følger opp det som er blitt lovet?</c:v>
                </c:pt>
                <c:pt idx="4">
                  <c:v>har du tillit til at politikerne i kommunen arbeider for befolkningens beste?</c:v>
                </c:pt>
                <c:pt idx="5">
                  <c:v>har du tillit til at kommunen behandler like saker likt?</c:v>
                </c:pt>
                <c:pt idx="6">
                  <c:v>har du tillit til at kommunen følger lover og regler?</c:v>
                </c:pt>
              </c:strCache>
            </c:strRef>
          </c:cat>
          <c:val>
            <c:numRef>
              <c:f>'Ark1'!$B$2:$B$8</c:f>
              <c:numCache>
                <c:formatCode>0.0</c:formatCode>
                <c:ptCount val="7"/>
                <c:pt idx="0">
                  <c:v>3.4</c:v>
                </c:pt>
                <c:pt idx="1">
                  <c:v>3.3</c:v>
                </c:pt>
                <c:pt idx="2">
                  <c:v>3.1</c:v>
                </c:pt>
                <c:pt idx="3">
                  <c:v>3.2</c:v>
                </c:pt>
                <c:pt idx="4">
                  <c:v>3.9</c:v>
                </c:pt>
                <c:pt idx="5">
                  <c:v>3.4</c:v>
                </c:pt>
                <c:pt idx="6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91-47DF-8DEB-CE6F821ED5FD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Agder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'Ark1'!$A$2:$A$8</c:f>
              <c:strCache>
                <c:ptCount val="7"/>
                <c:pt idx="0">
                  <c:v>hvordan folkevalgte i kommunen lytter til innbyggernes synspunkter?</c:v>
                </c:pt>
                <c:pt idx="1">
                  <c:v>hvordan folkevalgte i kommunen løser lokale utfordringer?</c:v>
                </c:pt>
                <c:pt idx="2">
                  <c:v>muligheten for å påvirke kommunale beslutninger?</c:v>
                </c:pt>
                <c:pt idx="3">
                  <c:v>hvordan kommunen følger opp det som er blitt lovet?</c:v>
                </c:pt>
                <c:pt idx="4">
                  <c:v>har du tillit til at politikerne i kommunen arbeider for befolkningens beste?</c:v>
                </c:pt>
                <c:pt idx="5">
                  <c:v>har du tillit til at kommunen behandler like saker likt?</c:v>
                </c:pt>
                <c:pt idx="6">
                  <c:v>har du tillit til at kommunen følger lover og regler?</c:v>
                </c:pt>
              </c:strCache>
            </c:strRef>
          </c:cat>
          <c:val>
            <c:numRef>
              <c:f>'Ark1'!$C$2:$C$8</c:f>
              <c:numCache>
                <c:formatCode>0.0</c:formatCode>
                <c:ptCount val="7"/>
                <c:pt idx="0">
                  <c:v>3.5</c:v>
                </c:pt>
                <c:pt idx="1">
                  <c:v>3.4</c:v>
                </c:pt>
                <c:pt idx="2">
                  <c:v>3.1</c:v>
                </c:pt>
                <c:pt idx="3">
                  <c:v>3.2</c:v>
                </c:pt>
                <c:pt idx="4">
                  <c:v>4</c:v>
                </c:pt>
                <c:pt idx="5">
                  <c:v>3.2</c:v>
                </c:pt>
                <c:pt idx="6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91-47DF-8DEB-CE6F821ED5FD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Åseral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'Ark1'!$A$2:$A$8</c:f>
              <c:strCache>
                <c:ptCount val="7"/>
                <c:pt idx="0">
                  <c:v>hvordan folkevalgte i kommunen lytter til innbyggernes synspunkter?</c:v>
                </c:pt>
                <c:pt idx="1">
                  <c:v>hvordan folkevalgte i kommunen løser lokale utfordringer?</c:v>
                </c:pt>
                <c:pt idx="2">
                  <c:v>muligheten for å påvirke kommunale beslutninger?</c:v>
                </c:pt>
                <c:pt idx="3">
                  <c:v>hvordan kommunen følger opp det som er blitt lovet?</c:v>
                </c:pt>
                <c:pt idx="4">
                  <c:v>har du tillit til at politikerne i kommunen arbeider for befolkningens beste?</c:v>
                </c:pt>
                <c:pt idx="5">
                  <c:v>har du tillit til at kommunen behandler like saker likt?</c:v>
                </c:pt>
                <c:pt idx="6">
                  <c:v>har du tillit til at kommunen følger lover og regler?</c:v>
                </c:pt>
              </c:strCache>
            </c:strRef>
          </c:cat>
          <c:val>
            <c:numRef>
              <c:f>'Ark1'!$D$2:$D$8</c:f>
              <c:numCache>
                <c:formatCode>0.0</c:formatCode>
                <c:ptCount val="7"/>
                <c:pt idx="0">
                  <c:v>3.5</c:v>
                </c:pt>
                <c:pt idx="1">
                  <c:v>3.6</c:v>
                </c:pt>
                <c:pt idx="2">
                  <c:v>3.1</c:v>
                </c:pt>
                <c:pt idx="3">
                  <c:v>3.4</c:v>
                </c:pt>
                <c:pt idx="4">
                  <c:v>4</c:v>
                </c:pt>
                <c:pt idx="5">
                  <c:v>2.8</c:v>
                </c:pt>
                <c:pt idx="6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91-47DF-8DEB-CE6F821ED5FD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Kolonne1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'Ark1'!$A$2:$A$8</c:f>
              <c:strCache>
                <c:ptCount val="7"/>
                <c:pt idx="0">
                  <c:v>hvordan folkevalgte i kommunen lytter til innbyggernes synspunkter?</c:v>
                </c:pt>
                <c:pt idx="1">
                  <c:v>hvordan folkevalgte i kommunen løser lokale utfordringer?</c:v>
                </c:pt>
                <c:pt idx="2">
                  <c:v>muligheten for å påvirke kommunale beslutninger?</c:v>
                </c:pt>
                <c:pt idx="3">
                  <c:v>hvordan kommunen følger opp det som er blitt lovet?</c:v>
                </c:pt>
                <c:pt idx="4">
                  <c:v>har du tillit til at politikerne i kommunen arbeider for befolkningens beste?</c:v>
                </c:pt>
                <c:pt idx="5">
                  <c:v>har du tillit til at kommunen behandler like saker likt?</c:v>
                </c:pt>
                <c:pt idx="6">
                  <c:v>har du tillit til at kommunen følger lover og regler?</c:v>
                </c:pt>
              </c:strCache>
            </c:strRef>
          </c:cat>
          <c:val>
            <c:numRef>
              <c:f>'Ark1'!$E$2:$E$8</c:f>
              <c:numCache>
                <c:formatCode>General</c:formatCode>
                <c:ptCount val="7"/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98-4B48-8998-66493062CF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6740704"/>
        <c:axId val="666744312"/>
      </c:barChart>
      <c:catAx>
        <c:axId val="66674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66744312"/>
        <c:crosses val="autoZero"/>
        <c:auto val="1"/>
        <c:lblAlgn val="ctr"/>
        <c:lblOffset val="100"/>
        <c:noMultiLvlLbl val="0"/>
      </c:catAx>
      <c:valAx>
        <c:axId val="666744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66740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1B6E-F1D4-4B4B-953B-6F100450A179}" type="datetimeFigureOut">
              <a:rPr lang="nb-NO" smtClean="0"/>
              <a:t>16.03.2022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ED0E-6EA9-4653-948B-FABDB6D40D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5928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1B6E-F1D4-4B4B-953B-6F100450A179}" type="datetimeFigureOut">
              <a:rPr lang="nb-NO" smtClean="0"/>
              <a:t>16.03.2022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ED0E-6EA9-4653-948B-FABDB6D40D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8068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1B6E-F1D4-4B4B-953B-6F100450A179}" type="datetimeFigureOut">
              <a:rPr lang="nb-NO" smtClean="0"/>
              <a:t>16.03.2022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ED0E-6EA9-4653-948B-FABDB6D40D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6057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1B6E-F1D4-4B4B-953B-6F100450A179}" type="datetimeFigureOut">
              <a:rPr lang="nb-NO" smtClean="0"/>
              <a:t>16.03.2022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ED0E-6EA9-4653-948B-FABDB6D40D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58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1B6E-F1D4-4B4B-953B-6F100450A179}" type="datetimeFigureOut">
              <a:rPr lang="nb-NO" smtClean="0"/>
              <a:t>16.03.2022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ED0E-6EA9-4653-948B-FABDB6D40D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745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1B6E-F1D4-4B4B-953B-6F100450A179}" type="datetimeFigureOut">
              <a:rPr lang="nb-NO" smtClean="0"/>
              <a:t>16.03.2022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ED0E-6EA9-4653-948B-FABDB6D40D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8743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1B6E-F1D4-4B4B-953B-6F100450A179}" type="datetimeFigureOut">
              <a:rPr lang="nb-NO" smtClean="0"/>
              <a:t>16.03.2022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ED0E-6EA9-4653-948B-FABDB6D40D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507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1B6E-F1D4-4B4B-953B-6F100450A179}" type="datetimeFigureOut">
              <a:rPr lang="nb-NO" smtClean="0"/>
              <a:t>16.03.2022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ED0E-6EA9-4653-948B-FABDB6D40D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8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1B6E-F1D4-4B4B-953B-6F100450A179}" type="datetimeFigureOut">
              <a:rPr lang="nb-NO" smtClean="0"/>
              <a:t>16.03.2022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ED0E-6EA9-4653-948B-FABDB6D40D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4527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1B6E-F1D4-4B4B-953B-6F100450A179}" type="datetimeFigureOut">
              <a:rPr lang="nb-NO" smtClean="0"/>
              <a:t>16.03.2022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ED0E-6EA9-4653-948B-FABDB6D40D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3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1B6E-F1D4-4B4B-953B-6F100450A179}" type="datetimeFigureOut">
              <a:rPr lang="nb-NO" smtClean="0"/>
              <a:t>16.03.2022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ED0E-6EA9-4653-948B-FABDB6D40D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0616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21B6E-F1D4-4B4B-953B-6F100450A179}" type="datetimeFigureOut">
              <a:rPr lang="nb-NO" smtClean="0"/>
              <a:t>16.03.2022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EED0E-6EA9-4653-948B-FABDB6D40D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300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2.em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enschenmenge Menschen Silhouetten - Kostenloses Foto auf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073" y="-368159"/>
            <a:ext cx="9766106" cy="651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pe 3"/>
          <p:cNvGrpSpPr/>
          <p:nvPr/>
        </p:nvGrpSpPr>
        <p:grpSpPr>
          <a:xfrm>
            <a:off x="0" y="5973360"/>
            <a:ext cx="12192000" cy="496088"/>
            <a:chOff x="0" y="3162300"/>
            <a:chExt cx="9185936" cy="256113"/>
          </a:xfrm>
        </p:grpSpPr>
        <p:pic>
          <p:nvPicPr>
            <p:cNvPr id="5" name="Bild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3162300"/>
              <a:ext cx="4592968" cy="256113"/>
            </a:xfrm>
            <a:prstGeom prst="rect">
              <a:avLst/>
            </a:prstGeom>
          </p:spPr>
        </p:pic>
        <p:pic>
          <p:nvPicPr>
            <p:cNvPr id="6" name="Bilde 5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2968" y="3162300"/>
              <a:ext cx="4592968" cy="256113"/>
            </a:xfrm>
            <a:prstGeom prst="rect">
              <a:avLst/>
            </a:prstGeom>
          </p:spPr>
        </p:pic>
      </p:grpSp>
      <p:pic>
        <p:nvPicPr>
          <p:cNvPr id="7" name="Bilde 6" descr="Kommunelogo_slagord_sort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92" y="174725"/>
            <a:ext cx="1509090" cy="61665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83937" y="976514"/>
            <a:ext cx="10515600" cy="1325563"/>
          </a:xfrm>
        </p:spPr>
        <p:txBody>
          <a:bodyPr/>
          <a:lstStyle/>
          <a:p>
            <a:r>
              <a:rPr lang="nb-NO" b="1" dirty="0"/>
              <a:t>Innbyggerundersøkelsen 2021</a:t>
            </a:r>
          </a:p>
        </p:txBody>
      </p:sp>
    </p:spTree>
    <p:extLst>
      <p:ext uri="{BB962C8B-B14F-4D97-AF65-F5344CB8AC3E}">
        <p14:creationId xmlns:p14="http://schemas.microsoft.com/office/powerpoint/2010/main" val="4215256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ildeforklaring formet som en ellipse 32"/>
          <p:cNvSpPr/>
          <p:nvPr/>
        </p:nvSpPr>
        <p:spPr>
          <a:xfrm>
            <a:off x="6821083" y="392062"/>
            <a:ext cx="4628752" cy="30217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/>
            <a:r>
              <a:rPr lang="nb-NO" sz="1600" dirty="0"/>
              <a:t>Næringslivet har gode tilbud/gode vilkår i Åseral. Savner en mer "fremoverlent" holdning fra kommunen til å markedsføre/synliggjøre kommunen som en attraktiv plass å etablere og videreutvikle næringsvirksomhet.</a:t>
            </a:r>
            <a:r>
              <a:rPr lang="nb-NO" dirty="0"/>
              <a:t> </a:t>
            </a:r>
          </a:p>
        </p:txBody>
      </p:sp>
      <p:sp>
        <p:nvSpPr>
          <p:cNvPr id="24" name="Bildeforklaring formet som en ellipse 23"/>
          <p:cNvSpPr/>
          <p:nvPr/>
        </p:nvSpPr>
        <p:spPr>
          <a:xfrm>
            <a:off x="7205487" y="3603243"/>
            <a:ext cx="2782189" cy="88235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nn-NO" sz="1200" dirty="0"/>
          </a:p>
          <a:p>
            <a:pPr fontAlgn="base"/>
            <a:r>
              <a:rPr lang="nn-NO" sz="1200" dirty="0"/>
              <a:t>Tilrettelegging for nye private arb.plasser</a:t>
            </a:r>
            <a:r>
              <a:rPr lang="nb-NO" dirty="0"/>
              <a:t> </a:t>
            </a:r>
          </a:p>
          <a:p>
            <a:pPr lvl="0" fontAlgn="base"/>
            <a:r>
              <a:rPr lang="nb-NO" dirty="0"/>
              <a:t> </a:t>
            </a:r>
          </a:p>
        </p:txBody>
      </p:sp>
      <p:sp>
        <p:nvSpPr>
          <p:cNvPr id="31" name="Bildeforklaring formet som et avrundet rektangel 30"/>
          <p:cNvSpPr/>
          <p:nvPr/>
        </p:nvSpPr>
        <p:spPr>
          <a:xfrm>
            <a:off x="9745437" y="2848081"/>
            <a:ext cx="1750906" cy="591553"/>
          </a:xfrm>
          <a:prstGeom prst="wedgeRoundRectCallout">
            <a:avLst>
              <a:gd name="adj1" fmla="val -21203"/>
              <a:gd name="adj2" fmla="val 891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/>
            <a:r>
              <a:rPr lang="nb-NO" sz="1200" dirty="0"/>
              <a:t>Næringsutvikling inkl. landbruk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48527" y="281793"/>
            <a:ext cx="10515600" cy="773210"/>
          </a:xfrm>
        </p:spPr>
        <p:txBody>
          <a:bodyPr>
            <a:normAutofit fontScale="90000"/>
          </a:bodyPr>
          <a:lstStyle/>
          <a:p>
            <a:r>
              <a:rPr lang="nb-NO" sz="2400" b="1" dirty="0"/>
              <a:t>Kommentarar frå innbyggjarane</a:t>
            </a:r>
            <a:br>
              <a:rPr lang="nb-NO" sz="2400" b="1" dirty="0"/>
            </a:br>
            <a:r>
              <a:rPr lang="nb-NO" sz="2000" b="1" dirty="0"/>
              <a:t>På kva for område har kommunen ikkje LYKTES dei siste to åra?</a:t>
            </a:r>
            <a:r>
              <a:rPr lang="nb-NO" sz="2000" dirty="0"/>
              <a:t> </a:t>
            </a:r>
            <a:br>
              <a:rPr lang="nb-NO" sz="2000" dirty="0"/>
            </a:br>
            <a:r>
              <a:rPr lang="nb-NO" sz="2200" dirty="0"/>
              <a:t>Har du noen andre konkrete forslag til forbedringer?</a:t>
            </a:r>
            <a:br>
              <a:rPr lang="nb-NO" sz="2200" dirty="0"/>
            </a:br>
            <a:endParaRPr lang="nb-NO" sz="2200" dirty="0"/>
          </a:p>
        </p:txBody>
      </p:sp>
      <p:grpSp>
        <p:nvGrpSpPr>
          <p:cNvPr id="10" name="Gruppe 9"/>
          <p:cNvGrpSpPr/>
          <p:nvPr/>
        </p:nvGrpSpPr>
        <p:grpSpPr>
          <a:xfrm>
            <a:off x="0" y="5815812"/>
            <a:ext cx="12192000" cy="496088"/>
            <a:chOff x="0" y="3162300"/>
            <a:chExt cx="9185936" cy="256113"/>
          </a:xfrm>
        </p:grpSpPr>
        <p:pic>
          <p:nvPicPr>
            <p:cNvPr id="11" name="Bilde 10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3162300"/>
              <a:ext cx="4592968" cy="256113"/>
            </a:xfrm>
            <a:prstGeom prst="rect">
              <a:avLst/>
            </a:prstGeom>
          </p:spPr>
        </p:pic>
        <p:pic>
          <p:nvPicPr>
            <p:cNvPr id="12" name="Bild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592968" y="3162300"/>
              <a:ext cx="4592968" cy="256113"/>
            </a:xfrm>
            <a:prstGeom prst="rect">
              <a:avLst/>
            </a:prstGeom>
          </p:spPr>
        </p:pic>
      </p:grpSp>
      <p:pic>
        <p:nvPicPr>
          <p:cNvPr id="16" name="Bilde 15" descr="Kommunelogo_slagord_sort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467" y="118214"/>
            <a:ext cx="1509090" cy="616659"/>
          </a:xfrm>
          <a:prstGeom prst="rect">
            <a:avLst/>
          </a:prstGeom>
        </p:spPr>
      </p:pic>
      <p:sp>
        <p:nvSpPr>
          <p:cNvPr id="4" name="Bildeforklaring formet som en ellipse 3"/>
          <p:cNvSpPr/>
          <p:nvPr/>
        </p:nvSpPr>
        <p:spPr>
          <a:xfrm rot="20526507">
            <a:off x="6410494" y="136976"/>
            <a:ext cx="1532760" cy="106473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dirty="0"/>
              <a:t>Gatelys langs veiene hadde </a:t>
            </a:r>
            <a:r>
              <a:rPr lang="nb-NO" sz="900" dirty="0"/>
              <a:t>vært fint </a:t>
            </a:r>
          </a:p>
        </p:txBody>
      </p:sp>
      <p:sp>
        <p:nvSpPr>
          <p:cNvPr id="7" name="Bildeforklaring formet som et avrundet rektangel 6"/>
          <p:cNvSpPr/>
          <p:nvPr/>
        </p:nvSpPr>
        <p:spPr>
          <a:xfrm>
            <a:off x="5067706" y="3765401"/>
            <a:ext cx="1856796" cy="105226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/>
            <a:r>
              <a:rPr lang="nb-NO" dirty="0"/>
              <a:t>Mer informasjon til befolkning </a:t>
            </a:r>
          </a:p>
        </p:txBody>
      </p:sp>
      <p:sp>
        <p:nvSpPr>
          <p:cNvPr id="14" name="Bildeforklaring formet som en ellipse 13"/>
          <p:cNvSpPr/>
          <p:nvPr/>
        </p:nvSpPr>
        <p:spPr>
          <a:xfrm>
            <a:off x="-88423" y="2083369"/>
            <a:ext cx="5156129" cy="110257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/>
            <a:r>
              <a:rPr lang="nb-NO" dirty="0"/>
              <a:t>Bedre integrering av utenlandske og nye innbyggere </a:t>
            </a:r>
          </a:p>
        </p:txBody>
      </p:sp>
      <p:sp>
        <p:nvSpPr>
          <p:cNvPr id="15" name="Bildeforklaring formet som en ellipse 14"/>
          <p:cNvSpPr/>
          <p:nvPr/>
        </p:nvSpPr>
        <p:spPr>
          <a:xfrm>
            <a:off x="2184848" y="3767684"/>
            <a:ext cx="1449878" cy="76533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/>
            <a:r>
              <a:rPr lang="nb-NO" sz="900" dirty="0"/>
              <a:t>datahjelp/kurs særlig for ELDRE </a:t>
            </a:r>
          </a:p>
        </p:txBody>
      </p:sp>
      <p:sp>
        <p:nvSpPr>
          <p:cNvPr id="17" name="Bildeforklaring formet som en ellipse 16"/>
          <p:cNvSpPr/>
          <p:nvPr/>
        </p:nvSpPr>
        <p:spPr>
          <a:xfrm>
            <a:off x="190163" y="3266590"/>
            <a:ext cx="2633812" cy="76533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/>
              <a:t>flere typer Ungdoms/</a:t>
            </a:r>
            <a:r>
              <a:rPr lang="nb-NO" sz="1050" dirty="0"/>
              <a:t>fritidsaktivitete</a:t>
            </a:r>
            <a:r>
              <a:rPr lang="nb-NO" sz="1100" dirty="0"/>
              <a:t>r</a:t>
            </a:r>
          </a:p>
        </p:txBody>
      </p:sp>
      <p:sp>
        <p:nvSpPr>
          <p:cNvPr id="19" name="Bildeforklaring formet som en ellipse 18"/>
          <p:cNvSpPr/>
          <p:nvPr/>
        </p:nvSpPr>
        <p:spPr>
          <a:xfrm>
            <a:off x="9007633" y="4160290"/>
            <a:ext cx="2043379" cy="106740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/>
              <a:t>Videreutvikling av sentrum </a:t>
            </a:r>
          </a:p>
        </p:txBody>
      </p:sp>
      <p:sp>
        <p:nvSpPr>
          <p:cNvPr id="23" name="Bildeforklaring formet som en ellipse 22"/>
          <p:cNvSpPr/>
          <p:nvPr/>
        </p:nvSpPr>
        <p:spPr>
          <a:xfrm>
            <a:off x="3564853" y="3872405"/>
            <a:ext cx="1449878" cy="76533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/>
              <a:t>rundløype i bygda, der alle kan gå trygt og sikkert</a:t>
            </a:r>
          </a:p>
        </p:txBody>
      </p:sp>
      <p:sp>
        <p:nvSpPr>
          <p:cNvPr id="26" name="Bildeforklaring formet som en ellipse 25"/>
          <p:cNvSpPr/>
          <p:nvPr/>
        </p:nvSpPr>
        <p:spPr>
          <a:xfrm>
            <a:off x="2584047" y="1031571"/>
            <a:ext cx="3062799" cy="122147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/>
              <a:t>nettverk og tilhørighet på helsestasjon, fokus i barnehagen at ikke alle kjenner ansatte der, eller de andre barna og foreldrene, selv om alle vet hvem du er, er det ikke motsatt </a:t>
            </a:r>
          </a:p>
        </p:txBody>
      </p:sp>
      <p:sp>
        <p:nvSpPr>
          <p:cNvPr id="27" name="Bildeforklaring formet som et avrundet rektangel 26"/>
          <p:cNvSpPr/>
          <p:nvPr/>
        </p:nvSpPr>
        <p:spPr>
          <a:xfrm>
            <a:off x="10764127" y="3565021"/>
            <a:ext cx="1315900" cy="75780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/>
            <a:r>
              <a:rPr lang="nb-NO" sz="1600" dirty="0"/>
              <a:t>Større Kommunale tomter</a:t>
            </a:r>
            <a:r>
              <a:rPr lang="nb-NO" sz="1100" dirty="0"/>
              <a:t> </a:t>
            </a:r>
          </a:p>
        </p:txBody>
      </p:sp>
      <p:sp>
        <p:nvSpPr>
          <p:cNvPr id="28" name="Bildeforklaring formet som et avrundet rektangel 27"/>
          <p:cNvSpPr/>
          <p:nvPr/>
        </p:nvSpPr>
        <p:spPr>
          <a:xfrm>
            <a:off x="703867" y="4291531"/>
            <a:ext cx="1645066" cy="81983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bedre kollektivtrafikken </a:t>
            </a:r>
          </a:p>
        </p:txBody>
      </p:sp>
      <p:sp>
        <p:nvSpPr>
          <p:cNvPr id="32" name="Bildeforklaring formet som en ellipse 31"/>
          <p:cNvSpPr/>
          <p:nvPr/>
        </p:nvSpPr>
        <p:spPr>
          <a:xfrm>
            <a:off x="7658453" y="4667615"/>
            <a:ext cx="1876257" cy="46401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/>
            <a:r>
              <a:rPr lang="nb-NO" sz="1400" dirty="0"/>
              <a:t>Kafe/spisested</a:t>
            </a:r>
            <a:r>
              <a:rPr lang="nb-NO" dirty="0"/>
              <a:t>. </a:t>
            </a:r>
          </a:p>
        </p:txBody>
      </p:sp>
      <p:sp>
        <p:nvSpPr>
          <p:cNvPr id="34" name="Bildeforklaring formet som en ellipse 33"/>
          <p:cNvSpPr/>
          <p:nvPr/>
        </p:nvSpPr>
        <p:spPr>
          <a:xfrm>
            <a:off x="181320" y="1003165"/>
            <a:ext cx="2722593" cy="99956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/>
            <a:r>
              <a:rPr lang="nb-NO" dirty="0"/>
              <a:t>Målbevisst satsing på enkelte områder</a:t>
            </a:r>
            <a:endParaRPr lang="nb-NO" sz="1100" dirty="0"/>
          </a:p>
        </p:txBody>
      </p:sp>
      <p:sp>
        <p:nvSpPr>
          <p:cNvPr id="21" name="Bildeforklaring formet som en ellipse 20"/>
          <p:cNvSpPr/>
          <p:nvPr/>
        </p:nvSpPr>
        <p:spPr>
          <a:xfrm>
            <a:off x="2473270" y="2952926"/>
            <a:ext cx="2899328" cy="76311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/>
            <a:r>
              <a:rPr lang="nb-NO" sz="1100" dirty="0"/>
              <a:t>god oppbakking fra kommunen + økonomisk bidrag stimulerer både til bolyst og satsning </a:t>
            </a:r>
          </a:p>
        </p:txBody>
      </p:sp>
      <p:sp>
        <p:nvSpPr>
          <p:cNvPr id="38" name="Bildeforklaring formet som en ellipse 37"/>
          <p:cNvSpPr/>
          <p:nvPr/>
        </p:nvSpPr>
        <p:spPr>
          <a:xfrm>
            <a:off x="5150314" y="1914909"/>
            <a:ext cx="2081135" cy="10457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Behandle like saker/alle likt</a:t>
            </a:r>
            <a:endParaRPr lang="nb-NO" sz="2400" dirty="0"/>
          </a:p>
        </p:txBody>
      </p:sp>
      <p:sp>
        <p:nvSpPr>
          <p:cNvPr id="20" name="Bildeforklaring formet som en ellipse 19"/>
          <p:cNvSpPr/>
          <p:nvPr/>
        </p:nvSpPr>
        <p:spPr>
          <a:xfrm>
            <a:off x="10421560" y="1207519"/>
            <a:ext cx="1694660" cy="87911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/>
            <a:r>
              <a:rPr lang="nb-NO" sz="2800" dirty="0"/>
              <a:t>Klima</a:t>
            </a:r>
            <a:r>
              <a:rPr lang="nb-NO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00519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/>
          <p:cNvGrpSpPr/>
          <p:nvPr/>
        </p:nvGrpSpPr>
        <p:grpSpPr>
          <a:xfrm>
            <a:off x="0" y="5973360"/>
            <a:ext cx="12192000" cy="496088"/>
            <a:chOff x="0" y="3162300"/>
            <a:chExt cx="9185936" cy="256113"/>
          </a:xfrm>
        </p:grpSpPr>
        <p:pic>
          <p:nvPicPr>
            <p:cNvPr id="5" name="Bilde 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3162300"/>
              <a:ext cx="4592968" cy="256113"/>
            </a:xfrm>
            <a:prstGeom prst="rect">
              <a:avLst/>
            </a:prstGeom>
          </p:spPr>
        </p:pic>
        <p:pic>
          <p:nvPicPr>
            <p:cNvPr id="6" name="Bilde 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592968" y="3162300"/>
              <a:ext cx="4592968" cy="256113"/>
            </a:xfrm>
            <a:prstGeom prst="rect">
              <a:avLst/>
            </a:prstGeom>
          </p:spPr>
        </p:pic>
      </p:grpSp>
      <p:pic>
        <p:nvPicPr>
          <p:cNvPr id="7" name="Bilde 6" descr="Kommunelogo_slagord_sort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477" y="193386"/>
            <a:ext cx="1509090" cy="61665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8524"/>
          </a:xfrm>
        </p:spPr>
        <p:txBody>
          <a:bodyPr>
            <a:normAutofit/>
          </a:bodyPr>
          <a:lstStyle/>
          <a:p>
            <a:r>
              <a:rPr lang="nb-NO" sz="2400" b="1" dirty="0"/>
              <a:t>Kven har svart?</a:t>
            </a:r>
          </a:p>
        </p:txBody>
      </p:sp>
      <p:graphicFrame>
        <p:nvGraphicFramePr>
          <p:cNvPr id="9" name="Plassholder for innhold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2805887"/>
              </p:ext>
            </p:extLst>
          </p:nvPr>
        </p:nvGraphicFramePr>
        <p:xfrm>
          <a:off x="578499" y="2308463"/>
          <a:ext cx="5181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204">
                  <a:extLst>
                    <a:ext uri="{9D8B030D-6E8A-4147-A177-3AD203B41FA5}">
                      <a16:colId xmlns:a16="http://schemas.microsoft.com/office/drawing/2014/main" val="104267789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059732167"/>
                    </a:ext>
                  </a:extLst>
                </a:gridCol>
                <a:gridCol w="1604866">
                  <a:extLst>
                    <a:ext uri="{9D8B030D-6E8A-4147-A177-3AD203B41FA5}">
                      <a16:colId xmlns:a16="http://schemas.microsoft.com/office/drawing/2014/main" val="3166054207"/>
                    </a:ext>
                  </a:extLst>
                </a:gridCol>
                <a:gridCol w="1195873">
                  <a:extLst>
                    <a:ext uri="{9D8B030D-6E8A-4147-A177-3AD203B41FA5}">
                      <a16:colId xmlns:a16="http://schemas.microsoft.com/office/drawing/2014/main" val="1965101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Alder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totalt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269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18 – 39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40 -66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67 år og eldre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87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27,2%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59,2%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13,6%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984430"/>
                  </a:ext>
                </a:extLst>
              </a:tr>
            </a:tbl>
          </a:graphicData>
        </a:graphic>
      </p:graphicFrame>
      <p:graphicFrame>
        <p:nvGraphicFramePr>
          <p:cNvPr id="11" name="Plassholder for innhold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561900"/>
              </p:ext>
            </p:extLst>
          </p:nvPr>
        </p:nvGraphicFramePr>
        <p:xfrm>
          <a:off x="578499" y="3736355"/>
          <a:ext cx="5534608" cy="125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311">
                  <a:extLst>
                    <a:ext uri="{9D8B030D-6E8A-4147-A177-3AD203B41FA5}">
                      <a16:colId xmlns:a16="http://schemas.microsoft.com/office/drawing/2014/main" val="1042677895"/>
                    </a:ext>
                  </a:extLst>
                </a:gridCol>
                <a:gridCol w="1255751">
                  <a:extLst>
                    <a:ext uri="{9D8B030D-6E8A-4147-A177-3AD203B41FA5}">
                      <a16:colId xmlns:a16="http://schemas.microsoft.com/office/drawing/2014/main" val="3059732167"/>
                    </a:ext>
                  </a:extLst>
                </a:gridCol>
                <a:gridCol w="1714201">
                  <a:extLst>
                    <a:ext uri="{9D8B030D-6E8A-4147-A177-3AD203B41FA5}">
                      <a16:colId xmlns:a16="http://schemas.microsoft.com/office/drawing/2014/main" val="3166054207"/>
                    </a:ext>
                  </a:extLst>
                </a:gridCol>
                <a:gridCol w="1277345">
                  <a:extLst>
                    <a:ext uri="{9D8B030D-6E8A-4147-A177-3AD203B41FA5}">
                      <a16:colId xmlns:a16="http://schemas.microsoft.com/office/drawing/2014/main" val="1965101606"/>
                    </a:ext>
                  </a:extLst>
                </a:gridCol>
              </a:tblGrid>
              <a:tr h="159035">
                <a:tc>
                  <a:txBody>
                    <a:bodyPr/>
                    <a:lstStyle/>
                    <a:p>
                      <a:r>
                        <a:rPr lang="nb-NO" dirty="0"/>
                        <a:t>Utdanning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totalt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269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Grunnskule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Vidaregåande utdanning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Universitet/</a:t>
                      </a:r>
                      <a:r>
                        <a:rPr lang="nb-NO" sz="1400" dirty="0" err="1"/>
                        <a:t>høgskule</a:t>
                      </a:r>
                      <a:r>
                        <a:rPr lang="nb-NO" sz="1400" dirty="0"/>
                        <a:t>-utdanning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87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11,2%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52,9%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35,9%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984430"/>
                  </a:ext>
                </a:extLst>
              </a:tr>
            </a:tbl>
          </a:graphicData>
        </a:graphic>
      </p:graphicFrame>
      <p:graphicFrame>
        <p:nvGraphicFramePr>
          <p:cNvPr id="14" name="Plassholder for innhold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68827139"/>
              </p:ext>
            </p:extLst>
          </p:nvPr>
        </p:nvGraphicFramePr>
        <p:xfrm>
          <a:off x="6440166" y="3609355"/>
          <a:ext cx="51816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204">
                  <a:extLst>
                    <a:ext uri="{9D8B030D-6E8A-4147-A177-3AD203B41FA5}">
                      <a16:colId xmlns:a16="http://schemas.microsoft.com/office/drawing/2014/main" val="104267789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059732167"/>
                    </a:ext>
                  </a:extLst>
                </a:gridCol>
                <a:gridCol w="1718388">
                  <a:extLst>
                    <a:ext uri="{9D8B030D-6E8A-4147-A177-3AD203B41FA5}">
                      <a16:colId xmlns:a16="http://schemas.microsoft.com/office/drawing/2014/main" val="3166054207"/>
                    </a:ext>
                  </a:extLst>
                </a:gridCol>
                <a:gridCol w="1082351">
                  <a:extLst>
                    <a:ext uri="{9D8B030D-6E8A-4147-A177-3AD203B41FA5}">
                      <a16:colId xmlns:a16="http://schemas.microsoft.com/office/drawing/2014/main" val="19651016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b-NO" dirty="0"/>
                        <a:t>Kor lenge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har du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budd i kommunen?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  <a:p>
                      <a:r>
                        <a:rPr lang="nb-NO" dirty="0"/>
                        <a:t>totalt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269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0-4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5-14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15 år eller </a:t>
                      </a:r>
                      <a:r>
                        <a:rPr lang="nb-NO" dirty="0" err="1"/>
                        <a:t>meir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87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18,1%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72,9%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984430"/>
                  </a:ext>
                </a:extLst>
              </a:tr>
            </a:tbl>
          </a:graphicData>
        </a:graphic>
      </p:graphicFrame>
      <p:graphicFrame>
        <p:nvGraphicFramePr>
          <p:cNvPr id="15" name="Tabell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765831"/>
              </p:ext>
            </p:extLst>
          </p:nvPr>
        </p:nvGraphicFramePr>
        <p:xfrm>
          <a:off x="605713" y="1017589"/>
          <a:ext cx="4099249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204">
                  <a:extLst>
                    <a:ext uri="{9D8B030D-6E8A-4147-A177-3AD203B41FA5}">
                      <a16:colId xmlns:a16="http://schemas.microsoft.com/office/drawing/2014/main" val="2412044116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590523455"/>
                    </a:ext>
                  </a:extLst>
                </a:gridCol>
                <a:gridCol w="1718388">
                  <a:extLst>
                    <a:ext uri="{9D8B030D-6E8A-4147-A177-3AD203B41FA5}">
                      <a16:colId xmlns:a16="http://schemas.microsoft.com/office/drawing/2014/main" val="6845898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b-NO" dirty="0"/>
                        <a:t>Kjønn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totalt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874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Kvinner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283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54,2%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45,8%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120834"/>
                  </a:ext>
                </a:extLst>
              </a:tr>
            </a:tbl>
          </a:graphicData>
        </a:graphic>
      </p:graphicFrame>
      <p:pic>
        <p:nvPicPr>
          <p:cNvPr id="1026" name="Picture 2" descr="Seminar om mangfoldsrekruttering - For ansatte - Universitetet i Os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994" y="5115436"/>
            <a:ext cx="5033153" cy="171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Plassholder for innhold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43612024"/>
              </p:ext>
            </p:extLst>
          </p:nvPr>
        </p:nvGraphicFramePr>
        <p:xfrm>
          <a:off x="6440166" y="2286155"/>
          <a:ext cx="5181600" cy="119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600">
                  <a:extLst>
                    <a:ext uri="{9D8B030D-6E8A-4147-A177-3AD203B41FA5}">
                      <a16:colId xmlns:a16="http://schemas.microsoft.com/office/drawing/2014/main" val="1493857252"/>
                    </a:ext>
                  </a:extLst>
                </a:gridCol>
                <a:gridCol w="926322">
                  <a:extLst>
                    <a:ext uri="{9D8B030D-6E8A-4147-A177-3AD203B41FA5}">
                      <a16:colId xmlns:a16="http://schemas.microsoft.com/office/drawing/2014/main" val="2648778178"/>
                    </a:ext>
                  </a:extLst>
                </a:gridCol>
                <a:gridCol w="858416">
                  <a:extLst>
                    <a:ext uri="{9D8B030D-6E8A-4147-A177-3AD203B41FA5}">
                      <a16:colId xmlns:a16="http://schemas.microsoft.com/office/drawing/2014/main" val="3323974932"/>
                    </a:ext>
                  </a:extLst>
                </a:gridCol>
                <a:gridCol w="746449">
                  <a:extLst>
                    <a:ext uri="{9D8B030D-6E8A-4147-A177-3AD203B41FA5}">
                      <a16:colId xmlns:a16="http://schemas.microsoft.com/office/drawing/2014/main" val="1482997260"/>
                    </a:ext>
                  </a:extLst>
                </a:gridCol>
                <a:gridCol w="923213">
                  <a:extLst>
                    <a:ext uri="{9D8B030D-6E8A-4147-A177-3AD203B41FA5}">
                      <a16:colId xmlns:a16="http://schemas.microsoft.com/office/drawing/2014/main" val="265156903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1314490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Tal</a:t>
                      </a:r>
                      <a:r>
                        <a:rPr lang="nb-NO" sz="1400" baseline="0" dirty="0"/>
                        <a:t> på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husstand-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medlem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totalt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653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200" dirty="0"/>
                        <a:t>1 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2 </a:t>
                      </a:r>
                      <a:r>
                        <a:rPr lang="nb-NO" sz="1200" dirty="0" err="1"/>
                        <a:t>personar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3 </a:t>
                      </a:r>
                      <a:r>
                        <a:rPr lang="nb-NO" sz="1200" dirty="0" err="1"/>
                        <a:t>peraonar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4 </a:t>
                      </a:r>
                      <a:r>
                        <a:rPr lang="nb-NO" sz="1200" dirty="0" err="1"/>
                        <a:t>personar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5 eller </a:t>
                      </a:r>
                      <a:r>
                        <a:rPr lang="nb-NO" sz="1200" dirty="0" err="1"/>
                        <a:t>fleire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044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dirty="0"/>
                        <a:t>13,5%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19,4%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12,9%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14,1%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170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43189"/>
                  </a:ext>
                </a:extLst>
              </a:tr>
            </a:tbl>
          </a:graphicData>
        </a:graphic>
      </p:graphicFrame>
      <p:graphicFrame>
        <p:nvGraphicFramePr>
          <p:cNvPr id="25" name="Plassholder for innhold 2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07664272"/>
              </p:ext>
            </p:extLst>
          </p:nvPr>
        </p:nvGraphicFramePr>
        <p:xfrm>
          <a:off x="5926076" y="900759"/>
          <a:ext cx="5666608" cy="1223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909">
                  <a:extLst>
                    <a:ext uri="{9D8B030D-6E8A-4147-A177-3AD203B41FA5}">
                      <a16:colId xmlns:a16="http://schemas.microsoft.com/office/drawing/2014/main" val="1914311180"/>
                    </a:ext>
                  </a:extLst>
                </a:gridCol>
                <a:gridCol w="888387">
                  <a:extLst>
                    <a:ext uri="{9D8B030D-6E8A-4147-A177-3AD203B41FA5}">
                      <a16:colId xmlns:a16="http://schemas.microsoft.com/office/drawing/2014/main" val="3593017189"/>
                    </a:ext>
                  </a:extLst>
                </a:gridCol>
                <a:gridCol w="979148">
                  <a:extLst>
                    <a:ext uri="{9D8B030D-6E8A-4147-A177-3AD203B41FA5}">
                      <a16:colId xmlns:a16="http://schemas.microsoft.com/office/drawing/2014/main" val="1877228439"/>
                    </a:ext>
                  </a:extLst>
                </a:gridCol>
                <a:gridCol w="1772673">
                  <a:extLst>
                    <a:ext uri="{9D8B030D-6E8A-4147-A177-3AD203B41FA5}">
                      <a16:colId xmlns:a16="http://schemas.microsoft.com/office/drawing/2014/main" val="3111305164"/>
                    </a:ext>
                  </a:extLst>
                </a:gridCol>
                <a:gridCol w="956491">
                  <a:extLst>
                    <a:ext uri="{9D8B030D-6E8A-4147-A177-3AD203B41FA5}">
                      <a16:colId xmlns:a16="http://schemas.microsoft.com/office/drawing/2014/main" val="975895739"/>
                    </a:ext>
                  </a:extLst>
                </a:gridCol>
              </a:tblGrid>
              <a:tr h="492367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Nasjonalitet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totalt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045684"/>
                  </a:ext>
                </a:extLst>
              </a:tr>
              <a:tr h="338062">
                <a:tc>
                  <a:txBody>
                    <a:bodyPr/>
                    <a:lstStyle/>
                    <a:p>
                      <a:r>
                        <a:rPr lang="nb-NO" dirty="0"/>
                        <a:t>Noreg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Norden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Europa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Utanfor Europa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432116"/>
                  </a:ext>
                </a:extLst>
              </a:tr>
              <a:tr h="338062">
                <a:tc>
                  <a:txBody>
                    <a:bodyPr/>
                    <a:lstStyle/>
                    <a:p>
                      <a:r>
                        <a:rPr lang="nb-NO" dirty="0"/>
                        <a:t>89,9%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5,4%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3,6%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53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610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ildeforklaring formet som et avrundet rektangel 30"/>
          <p:cNvSpPr/>
          <p:nvPr/>
        </p:nvSpPr>
        <p:spPr>
          <a:xfrm>
            <a:off x="7916897" y="3561549"/>
            <a:ext cx="1645066" cy="81983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1200" dirty="0"/>
              <a:t>Positiv utvikling ved styrking av gardsbruk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82220" y="357924"/>
            <a:ext cx="10515600" cy="773210"/>
          </a:xfrm>
        </p:spPr>
        <p:txBody>
          <a:bodyPr>
            <a:normAutofit fontScale="90000"/>
          </a:bodyPr>
          <a:lstStyle/>
          <a:p>
            <a:r>
              <a:rPr lang="nb-NO" sz="2400" b="1" dirty="0"/>
              <a:t>Kommentarar frå innbyggjarane</a:t>
            </a:r>
            <a:br>
              <a:rPr lang="nb-NO" sz="2400" b="1" dirty="0"/>
            </a:br>
            <a:r>
              <a:rPr lang="nb-NO" sz="2000" b="1" dirty="0"/>
              <a:t>På kva for område har kommunen LYKTES dei siste to åra?</a:t>
            </a:r>
            <a:r>
              <a:rPr lang="nb-NO" sz="2000" dirty="0"/>
              <a:t> </a:t>
            </a:r>
            <a:br>
              <a:rPr lang="nb-NO" dirty="0"/>
            </a:br>
            <a:endParaRPr lang="nb-NO" sz="2400" b="1" dirty="0"/>
          </a:p>
        </p:txBody>
      </p:sp>
      <p:grpSp>
        <p:nvGrpSpPr>
          <p:cNvPr id="10" name="Gruppe 9"/>
          <p:cNvGrpSpPr/>
          <p:nvPr/>
        </p:nvGrpSpPr>
        <p:grpSpPr>
          <a:xfrm>
            <a:off x="0" y="5815812"/>
            <a:ext cx="12192000" cy="496088"/>
            <a:chOff x="0" y="3162300"/>
            <a:chExt cx="9185936" cy="256113"/>
          </a:xfrm>
        </p:grpSpPr>
        <p:pic>
          <p:nvPicPr>
            <p:cNvPr id="11" name="Bilde 10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3162300"/>
              <a:ext cx="4592968" cy="256113"/>
            </a:xfrm>
            <a:prstGeom prst="rect">
              <a:avLst/>
            </a:prstGeom>
          </p:spPr>
        </p:pic>
        <p:pic>
          <p:nvPicPr>
            <p:cNvPr id="12" name="Bild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592968" y="3162300"/>
              <a:ext cx="4592968" cy="256113"/>
            </a:xfrm>
            <a:prstGeom prst="rect">
              <a:avLst/>
            </a:prstGeom>
          </p:spPr>
        </p:pic>
      </p:grpSp>
      <p:pic>
        <p:nvPicPr>
          <p:cNvPr id="16" name="Bilde 15" descr="Kommunelogo_slagord_sort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467" y="118214"/>
            <a:ext cx="1509090" cy="616659"/>
          </a:xfrm>
          <a:prstGeom prst="rect">
            <a:avLst/>
          </a:prstGeom>
        </p:spPr>
      </p:pic>
      <p:sp>
        <p:nvSpPr>
          <p:cNvPr id="4" name="Bildeforklaring formet som en ellipse 3"/>
          <p:cNvSpPr/>
          <p:nvPr/>
        </p:nvSpPr>
        <p:spPr>
          <a:xfrm rot="20526507">
            <a:off x="48709" y="2896450"/>
            <a:ext cx="2378825" cy="122565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Satsing i barnehage og skule</a:t>
            </a:r>
          </a:p>
        </p:txBody>
      </p:sp>
      <p:sp>
        <p:nvSpPr>
          <p:cNvPr id="7" name="Bildeforklaring formet som et avrundet rektangel 6"/>
          <p:cNvSpPr/>
          <p:nvPr/>
        </p:nvSpPr>
        <p:spPr>
          <a:xfrm>
            <a:off x="7590030" y="618270"/>
            <a:ext cx="1645066" cy="81983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Utvikling i hyttefeltene</a:t>
            </a:r>
          </a:p>
        </p:txBody>
      </p:sp>
      <p:sp>
        <p:nvSpPr>
          <p:cNvPr id="14" name="Bildeforklaring formet som en ellipse 13"/>
          <p:cNvSpPr/>
          <p:nvPr/>
        </p:nvSpPr>
        <p:spPr>
          <a:xfrm>
            <a:off x="3232958" y="1065993"/>
            <a:ext cx="3176155" cy="144127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Ny sjukeheim  Åseralsheimen</a:t>
            </a:r>
          </a:p>
        </p:txBody>
      </p:sp>
      <p:sp>
        <p:nvSpPr>
          <p:cNvPr id="15" name="Bildeforklaring formet som en ellipse 14"/>
          <p:cNvSpPr/>
          <p:nvPr/>
        </p:nvSpPr>
        <p:spPr>
          <a:xfrm>
            <a:off x="5537225" y="3306013"/>
            <a:ext cx="1449878" cy="76533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/>
              <a:t>Kulturskule</a:t>
            </a:r>
          </a:p>
        </p:txBody>
      </p:sp>
      <p:sp>
        <p:nvSpPr>
          <p:cNvPr id="17" name="Bildeforklaring formet som en ellipse 16"/>
          <p:cNvSpPr/>
          <p:nvPr/>
        </p:nvSpPr>
        <p:spPr>
          <a:xfrm>
            <a:off x="8599861" y="1370844"/>
            <a:ext cx="1449878" cy="76533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dirty="0"/>
              <a:t>Avfallshåndtering</a:t>
            </a:r>
          </a:p>
        </p:txBody>
      </p:sp>
      <p:sp>
        <p:nvSpPr>
          <p:cNvPr id="18" name="Bildeforklaring formet som en ellipse 17"/>
          <p:cNvSpPr/>
          <p:nvPr/>
        </p:nvSpPr>
        <p:spPr>
          <a:xfrm>
            <a:off x="2292232" y="3326103"/>
            <a:ext cx="1009831" cy="56069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dirty="0"/>
              <a:t>fritidstilbod for barn</a:t>
            </a:r>
          </a:p>
        </p:txBody>
      </p:sp>
      <p:sp>
        <p:nvSpPr>
          <p:cNvPr id="19" name="Bildeforklaring formet som en ellipse 18"/>
          <p:cNvSpPr/>
          <p:nvPr/>
        </p:nvSpPr>
        <p:spPr>
          <a:xfrm>
            <a:off x="9585267" y="1900237"/>
            <a:ext cx="2043379" cy="106740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/>
              <a:t>Videreutvikling av sentrum </a:t>
            </a:r>
          </a:p>
        </p:txBody>
      </p:sp>
      <p:sp>
        <p:nvSpPr>
          <p:cNvPr id="20" name="Bildeforklaring formet som en ellipse 19"/>
          <p:cNvSpPr/>
          <p:nvPr/>
        </p:nvSpPr>
        <p:spPr>
          <a:xfrm>
            <a:off x="9609692" y="853100"/>
            <a:ext cx="2018955" cy="99346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/>
              <a:t>Ledige næringstomter og ledige kontorer for utleie til etablering </a:t>
            </a:r>
          </a:p>
        </p:txBody>
      </p:sp>
      <p:sp>
        <p:nvSpPr>
          <p:cNvPr id="23" name="Bildeforklaring formet som en ellipse 22"/>
          <p:cNvSpPr/>
          <p:nvPr/>
        </p:nvSpPr>
        <p:spPr>
          <a:xfrm>
            <a:off x="3899016" y="4198806"/>
            <a:ext cx="1449878" cy="76533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Turisme</a:t>
            </a:r>
            <a:endParaRPr lang="nb-NO" sz="1100" dirty="0"/>
          </a:p>
        </p:txBody>
      </p:sp>
      <p:sp>
        <p:nvSpPr>
          <p:cNvPr id="24" name="Bildeforklaring formet som en ellipse 23"/>
          <p:cNvSpPr/>
          <p:nvPr/>
        </p:nvSpPr>
        <p:spPr>
          <a:xfrm>
            <a:off x="5134708" y="4035156"/>
            <a:ext cx="2782189" cy="88235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/>
            <a:r>
              <a:rPr lang="nb-NO" sz="2000" dirty="0"/>
              <a:t>Kulturformidling</a:t>
            </a:r>
            <a:r>
              <a:rPr lang="nb-NO" dirty="0"/>
              <a:t> </a:t>
            </a:r>
          </a:p>
        </p:txBody>
      </p:sp>
      <p:sp>
        <p:nvSpPr>
          <p:cNvPr id="25" name="Bildeforklaring formet som en ellipse 24"/>
          <p:cNvSpPr/>
          <p:nvPr/>
        </p:nvSpPr>
        <p:spPr>
          <a:xfrm>
            <a:off x="8475343" y="4789804"/>
            <a:ext cx="1698913" cy="65297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/>
            <a:r>
              <a:rPr lang="nb-NO" sz="1400" dirty="0"/>
              <a:t>Ingenting</a:t>
            </a:r>
            <a:r>
              <a:rPr lang="nb-NO" dirty="0"/>
              <a:t> </a:t>
            </a:r>
          </a:p>
        </p:txBody>
      </p:sp>
      <p:sp>
        <p:nvSpPr>
          <p:cNvPr id="26" name="Bildeforklaring formet som en ellipse 25"/>
          <p:cNvSpPr/>
          <p:nvPr/>
        </p:nvSpPr>
        <p:spPr>
          <a:xfrm>
            <a:off x="8434730" y="2805275"/>
            <a:ext cx="1449878" cy="76533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1000" dirty="0"/>
              <a:t>god støtte til Næring under pandemien</a:t>
            </a:r>
            <a:endParaRPr lang="nb-NO" sz="1000" dirty="0"/>
          </a:p>
        </p:txBody>
      </p:sp>
      <p:sp>
        <p:nvSpPr>
          <p:cNvPr id="29" name="Bildeforklaring formet som et avrundet rektangel 28"/>
          <p:cNvSpPr/>
          <p:nvPr/>
        </p:nvSpPr>
        <p:spPr>
          <a:xfrm>
            <a:off x="7712050" y="1841049"/>
            <a:ext cx="1284747" cy="69841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dirty="0"/>
              <a:t>Bortelid er blitt fin. Takk til Bortelid utmarkslag</a:t>
            </a:r>
          </a:p>
        </p:txBody>
      </p:sp>
      <p:sp>
        <p:nvSpPr>
          <p:cNvPr id="30" name="Bildeforklaring formet som et avrundet rektangel 29"/>
          <p:cNvSpPr/>
          <p:nvPr/>
        </p:nvSpPr>
        <p:spPr>
          <a:xfrm>
            <a:off x="10025119" y="3283244"/>
            <a:ext cx="1945207" cy="113306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Stoppet vindpark- utbygging</a:t>
            </a:r>
          </a:p>
        </p:txBody>
      </p:sp>
      <p:sp>
        <p:nvSpPr>
          <p:cNvPr id="32" name="Bildeforklaring formet som en ellipse 31"/>
          <p:cNvSpPr/>
          <p:nvPr/>
        </p:nvSpPr>
        <p:spPr>
          <a:xfrm>
            <a:off x="3385358" y="1218393"/>
            <a:ext cx="3176155" cy="144127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Ny sjukeheim  Åseralsheimen</a:t>
            </a:r>
          </a:p>
        </p:txBody>
      </p:sp>
      <p:sp>
        <p:nvSpPr>
          <p:cNvPr id="33" name="Bildeforklaring formet som en ellipse 32"/>
          <p:cNvSpPr/>
          <p:nvPr/>
        </p:nvSpPr>
        <p:spPr>
          <a:xfrm>
            <a:off x="3537758" y="1370793"/>
            <a:ext cx="3176155" cy="144127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Ny sjukeheim  Åseralsheimen</a:t>
            </a:r>
          </a:p>
        </p:txBody>
      </p:sp>
      <p:sp>
        <p:nvSpPr>
          <p:cNvPr id="34" name="Bildeforklaring formet som en ellipse 33"/>
          <p:cNvSpPr/>
          <p:nvPr/>
        </p:nvSpPr>
        <p:spPr>
          <a:xfrm>
            <a:off x="3690158" y="1523193"/>
            <a:ext cx="3176155" cy="144127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Ny sjukeheim  Åseralsheimen</a:t>
            </a:r>
          </a:p>
        </p:txBody>
      </p:sp>
      <p:sp>
        <p:nvSpPr>
          <p:cNvPr id="21" name="Bildeforklaring formet som en ellipse 20"/>
          <p:cNvSpPr/>
          <p:nvPr/>
        </p:nvSpPr>
        <p:spPr>
          <a:xfrm>
            <a:off x="2911086" y="2746160"/>
            <a:ext cx="2899328" cy="76311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Eldreomsorg</a:t>
            </a:r>
          </a:p>
        </p:txBody>
      </p:sp>
      <p:sp>
        <p:nvSpPr>
          <p:cNvPr id="35" name="Bildeforklaring formet som en ellipse 34"/>
          <p:cNvSpPr/>
          <p:nvPr/>
        </p:nvSpPr>
        <p:spPr>
          <a:xfrm>
            <a:off x="123306" y="1022264"/>
            <a:ext cx="2081135" cy="10457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Skule</a:t>
            </a:r>
          </a:p>
        </p:txBody>
      </p:sp>
      <p:sp>
        <p:nvSpPr>
          <p:cNvPr id="36" name="Bildeforklaring formet som en ellipse 35"/>
          <p:cNvSpPr/>
          <p:nvPr/>
        </p:nvSpPr>
        <p:spPr>
          <a:xfrm>
            <a:off x="275706" y="1174664"/>
            <a:ext cx="2081135" cy="10457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Skule</a:t>
            </a:r>
          </a:p>
        </p:txBody>
      </p:sp>
      <p:sp>
        <p:nvSpPr>
          <p:cNvPr id="37" name="Bildeforklaring formet som en ellipse 36"/>
          <p:cNvSpPr/>
          <p:nvPr/>
        </p:nvSpPr>
        <p:spPr>
          <a:xfrm>
            <a:off x="525861" y="1407445"/>
            <a:ext cx="2081135" cy="10457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Skule</a:t>
            </a:r>
          </a:p>
        </p:txBody>
      </p:sp>
      <p:sp>
        <p:nvSpPr>
          <p:cNvPr id="38" name="Bildeforklaring formet som en ellipse 37"/>
          <p:cNvSpPr/>
          <p:nvPr/>
        </p:nvSpPr>
        <p:spPr>
          <a:xfrm>
            <a:off x="821474" y="1613933"/>
            <a:ext cx="2081135" cy="10457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Skule</a:t>
            </a:r>
          </a:p>
        </p:txBody>
      </p:sp>
    </p:spTree>
    <p:extLst>
      <p:ext uri="{BB962C8B-B14F-4D97-AF65-F5344CB8AC3E}">
        <p14:creationId xmlns:p14="http://schemas.microsoft.com/office/powerpoint/2010/main" val="1271457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ildeforklaring formet som en ellipse 23"/>
          <p:cNvSpPr/>
          <p:nvPr/>
        </p:nvSpPr>
        <p:spPr>
          <a:xfrm>
            <a:off x="4945792" y="3069630"/>
            <a:ext cx="2782189" cy="88235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nn-NO" sz="1200" dirty="0"/>
          </a:p>
          <a:p>
            <a:pPr fontAlgn="base"/>
            <a:r>
              <a:rPr lang="nn-NO" sz="1200" dirty="0"/>
              <a:t>Tilrettelegging for nye private arb.plasser</a:t>
            </a:r>
            <a:r>
              <a:rPr lang="nb-NO" dirty="0"/>
              <a:t> </a:t>
            </a:r>
          </a:p>
          <a:p>
            <a:pPr lvl="0" fontAlgn="base"/>
            <a:r>
              <a:rPr lang="nb-NO" dirty="0"/>
              <a:t> </a:t>
            </a:r>
          </a:p>
        </p:txBody>
      </p:sp>
      <p:sp>
        <p:nvSpPr>
          <p:cNvPr id="31" name="Bildeforklaring formet som et avrundet rektangel 30"/>
          <p:cNvSpPr/>
          <p:nvPr/>
        </p:nvSpPr>
        <p:spPr>
          <a:xfrm>
            <a:off x="7078624" y="3201641"/>
            <a:ext cx="2246175" cy="352400"/>
          </a:xfrm>
          <a:prstGeom prst="wedgeRoundRectCallout">
            <a:avLst>
              <a:gd name="adj1" fmla="val -21203"/>
              <a:gd name="adj2" fmla="val 891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/>
            <a:r>
              <a:rPr lang="nb-NO" sz="1100" dirty="0"/>
              <a:t>Saksbehandling som tar lang tid</a:t>
            </a:r>
            <a:r>
              <a:rPr lang="nb-NO" sz="1400" dirty="0"/>
              <a:t>.</a:t>
            </a:r>
            <a:r>
              <a:rPr lang="nb-NO" dirty="0"/>
              <a:t> 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48527" y="281793"/>
            <a:ext cx="10515600" cy="773210"/>
          </a:xfrm>
        </p:spPr>
        <p:txBody>
          <a:bodyPr>
            <a:normAutofit fontScale="90000"/>
          </a:bodyPr>
          <a:lstStyle/>
          <a:p>
            <a:r>
              <a:rPr lang="nb-NO" sz="2400" b="1" dirty="0"/>
              <a:t>Kommentarar frå innbyggjarane</a:t>
            </a:r>
            <a:br>
              <a:rPr lang="nb-NO" sz="2400" b="1" dirty="0"/>
            </a:br>
            <a:r>
              <a:rPr lang="nb-NO" sz="2000" b="1" dirty="0"/>
              <a:t>På kva for område har kommunen ikkje LYKTES dei siste to åra?</a:t>
            </a:r>
            <a:r>
              <a:rPr lang="nb-NO" sz="2000" dirty="0"/>
              <a:t> </a:t>
            </a:r>
            <a:br>
              <a:rPr lang="nb-NO" sz="2000" dirty="0"/>
            </a:br>
            <a:r>
              <a:rPr lang="nb-NO" sz="2000" dirty="0"/>
              <a:t>Noko å arbeide med i tida som kjem</a:t>
            </a:r>
            <a:br>
              <a:rPr lang="nb-NO" dirty="0"/>
            </a:br>
            <a:endParaRPr lang="nb-NO" sz="2400" b="1" dirty="0"/>
          </a:p>
        </p:txBody>
      </p:sp>
      <p:grpSp>
        <p:nvGrpSpPr>
          <p:cNvPr id="10" name="Gruppe 9"/>
          <p:cNvGrpSpPr/>
          <p:nvPr/>
        </p:nvGrpSpPr>
        <p:grpSpPr>
          <a:xfrm>
            <a:off x="0" y="5815812"/>
            <a:ext cx="12192000" cy="496088"/>
            <a:chOff x="0" y="3162300"/>
            <a:chExt cx="9185936" cy="256113"/>
          </a:xfrm>
        </p:grpSpPr>
        <p:pic>
          <p:nvPicPr>
            <p:cNvPr id="11" name="Bilde 10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3162300"/>
              <a:ext cx="4592968" cy="256113"/>
            </a:xfrm>
            <a:prstGeom prst="rect">
              <a:avLst/>
            </a:prstGeom>
          </p:spPr>
        </p:pic>
        <p:pic>
          <p:nvPicPr>
            <p:cNvPr id="12" name="Bild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592968" y="3162300"/>
              <a:ext cx="4592968" cy="256113"/>
            </a:xfrm>
            <a:prstGeom prst="rect">
              <a:avLst/>
            </a:prstGeom>
          </p:spPr>
        </p:pic>
      </p:grpSp>
      <p:pic>
        <p:nvPicPr>
          <p:cNvPr id="16" name="Bilde 15" descr="Kommunelogo_slagord_sort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467" y="118214"/>
            <a:ext cx="1509090" cy="616659"/>
          </a:xfrm>
          <a:prstGeom prst="rect">
            <a:avLst/>
          </a:prstGeom>
        </p:spPr>
      </p:pic>
      <p:sp>
        <p:nvSpPr>
          <p:cNvPr id="4" name="Bildeforklaring formet som en ellipse 3"/>
          <p:cNvSpPr/>
          <p:nvPr/>
        </p:nvSpPr>
        <p:spPr>
          <a:xfrm rot="20526507">
            <a:off x="375016" y="1367872"/>
            <a:ext cx="1532760" cy="106473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Dyrare barnehage</a:t>
            </a:r>
          </a:p>
        </p:txBody>
      </p:sp>
      <p:sp>
        <p:nvSpPr>
          <p:cNvPr id="7" name="Bildeforklaring formet som et avrundet rektangel 6"/>
          <p:cNvSpPr/>
          <p:nvPr/>
        </p:nvSpPr>
        <p:spPr>
          <a:xfrm>
            <a:off x="8380266" y="2433940"/>
            <a:ext cx="1205001" cy="73635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/>
              <a:t>For strengt håndtering av scooterløyve</a:t>
            </a:r>
          </a:p>
        </p:txBody>
      </p:sp>
      <p:sp>
        <p:nvSpPr>
          <p:cNvPr id="14" name="Bildeforklaring formet som en ellipse 13"/>
          <p:cNvSpPr/>
          <p:nvPr/>
        </p:nvSpPr>
        <p:spPr>
          <a:xfrm>
            <a:off x="5627432" y="1001364"/>
            <a:ext cx="2399011" cy="99668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/>
              <a:t>kommunen har delt opp noen gårder , og lagt de som tilleggsjord til andre gårder </a:t>
            </a:r>
          </a:p>
        </p:txBody>
      </p:sp>
      <p:sp>
        <p:nvSpPr>
          <p:cNvPr id="15" name="Bildeforklaring formet som en ellipse 14"/>
          <p:cNvSpPr/>
          <p:nvPr/>
        </p:nvSpPr>
        <p:spPr>
          <a:xfrm>
            <a:off x="2224647" y="2923944"/>
            <a:ext cx="1449878" cy="76533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/>
              <a:t>Skole, oppvekst og miljø</a:t>
            </a:r>
          </a:p>
        </p:txBody>
      </p:sp>
      <p:sp>
        <p:nvSpPr>
          <p:cNvPr id="17" name="Bildeforklaring formet som en ellipse 16"/>
          <p:cNvSpPr/>
          <p:nvPr/>
        </p:nvSpPr>
        <p:spPr>
          <a:xfrm>
            <a:off x="5958984" y="2222727"/>
            <a:ext cx="1449878" cy="76533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dirty="0"/>
              <a:t>hytterenovasjon</a:t>
            </a:r>
          </a:p>
        </p:txBody>
      </p:sp>
      <p:sp>
        <p:nvSpPr>
          <p:cNvPr id="19" name="Bildeforklaring formet som en ellipse 18"/>
          <p:cNvSpPr/>
          <p:nvPr/>
        </p:nvSpPr>
        <p:spPr>
          <a:xfrm>
            <a:off x="9585267" y="1900237"/>
            <a:ext cx="2043379" cy="106740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/>
              <a:t>Videreutvikling av sentrum </a:t>
            </a:r>
          </a:p>
        </p:txBody>
      </p:sp>
      <p:sp>
        <p:nvSpPr>
          <p:cNvPr id="23" name="Bildeforklaring formet som en ellipse 22"/>
          <p:cNvSpPr/>
          <p:nvPr/>
        </p:nvSpPr>
        <p:spPr>
          <a:xfrm>
            <a:off x="3599443" y="1900237"/>
            <a:ext cx="1449878" cy="76533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dirty="0"/>
              <a:t>Det oppleves som en tvang å bruke nynorsk</a:t>
            </a:r>
          </a:p>
        </p:txBody>
      </p:sp>
      <p:sp>
        <p:nvSpPr>
          <p:cNvPr id="25" name="Bildeforklaring formet som en ellipse 24"/>
          <p:cNvSpPr/>
          <p:nvPr/>
        </p:nvSpPr>
        <p:spPr>
          <a:xfrm>
            <a:off x="8198119" y="4789803"/>
            <a:ext cx="1976138" cy="88778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/>
            <a:r>
              <a:rPr lang="nb-NO" sz="2000" dirty="0"/>
              <a:t>Ingenting</a:t>
            </a:r>
            <a:r>
              <a:rPr lang="nb-NO" dirty="0"/>
              <a:t> </a:t>
            </a:r>
          </a:p>
        </p:txBody>
      </p:sp>
      <p:sp>
        <p:nvSpPr>
          <p:cNvPr id="26" name="Bildeforklaring formet som en ellipse 25"/>
          <p:cNvSpPr/>
          <p:nvPr/>
        </p:nvSpPr>
        <p:spPr>
          <a:xfrm>
            <a:off x="7169887" y="1921853"/>
            <a:ext cx="1449878" cy="76533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/>
              <a:t>Offentlige anbud </a:t>
            </a:r>
          </a:p>
        </p:txBody>
      </p:sp>
      <p:sp>
        <p:nvSpPr>
          <p:cNvPr id="27" name="Bildeforklaring formet som et avrundet rektangel 26"/>
          <p:cNvSpPr/>
          <p:nvPr/>
        </p:nvSpPr>
        <p:spPr>
          <a:xfrm>
            <a:off x="1027033" y="4189629"/>
            <a:ext cx="1645066" cy="81983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1200" dirty="0"/>
              <a:t>kommunepsykolog</a:t>
            </a:r>
            <a:endParaRPr lang="nb-NO" sz="1200" dirty="0"/>
          </a:p>
        </p:txBody>
      </p:sp>
      <p:sp>
        <p:nvSpPr>
          <p:cNvPr id="28" name="Bildeforklaring formet som et avrundet rektangel 27"/>
          <p:cNvSpPr/>
          <p:nvPr/>
        </p:nvSpPr>
        <p:spPr>
          <a:xfrm>
            <a:off x="458041" y="2836074"/>
            <a:ext cx="1645066" cy="81983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Tilbud for ungdom 18+</a:t>
            </a:r>
          </a:p>
        </p:txBody>
      </p:sp>
      <p:sp>
        <p:nvSpPr>
          <p:cNvPr id="30" name="Bildeforklaring formet som et avrundet rektangel 29"/>
          <p:cNvSpPr/>
          <p:nvPr/>
        </p:nvSpPr>
        <p:spPr>
          <a:xfrm>
            <a:off x="9631664" y="3180858"/>
            <a:ext cx="1945207" cy="113306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Umulig for folk å få tomt/bygge utenom byggefelt</a:t>
            </a:r>
            <a:endParaRPr lang="nb-NO" sz="2400" dirty="0"/>
          </a:p>
        </p:txBody>
      </p:sp>
      <p:sp>
        <p:nvSpPr>
          <p:cNvPr id="32" name="Bildeforklaring formet som en ellipse 31"/>
          <p:cNvSpPr/>
          <p:nvPr/>
        </p:nvSpPr>
        <p:spPr>
          <a:xfrm>
            <a:off x="2396485" y="4170471"/>
            <a:ext cx="2274203" cy="104822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Inkludering for de som ikke har storfamilien i kommunen</a:t>
            </a:r>
          </a:p>
        </p:txBody>
      </p:sp>
      <p:sp>
        <p:nvSpPr>
          <p:cNvPr id="33" name="Bildeforklaring formet som en ellipse 32"/>
          <p:cNvSpPr/>
          <p:nvPr/>
        </p:nvSpPr>
        <p:spPr>
          <a:xfrm>
            <a:off x="7548597" y="532305"/>
            <a:ext cx="3176155" cy="144127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Næringsutvikling</a:t>
            </a:r>
            <a:endParaRPr lang="nb-NO" sz="2400" dirty="0"/>
          </a:p>
        </p:txBody>
      </p:sp>
      <p:sp>
        <p:nvSpPr>
          <p:cNvPr id="34" name="Bildeforklaring formet som en ellipse 33"/>
          <p:cNvSpPr/>
          <p:nvPr/>
        </p:nvSpPr>
        <p:spPr>
          <a:xfrm>
            <a:off x="1461579" y="1814632"/>
            <a:ext cx="2093575" cy="105590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/>
            <a:r>
              <a:rPr lang="nb-NO" sz="1400" dirty="0"/>
              <a:t>Øke folketallet</a:t>
            </a:r>
            <a:r>
              <a:rPr lang="nb-NO" dirty="0"/>
              <a:t> </a:t>
            </a:r>
          </a:p>
        </p:txBody>
      </p:sp>
      <p:sp>
        <p:nvSpPr>
          <p:cNvPr id="21" name="Bildeforklaring formet som en ellipse 20"/>
          <p:cNvSpPr/>
          <p:nvPr/>
        </p:nvSpPr>
        <p:spPr>
          <a:xfrm>
            <a:off x="5298790" y="4107498"/>
            <a:ext cx="2899328" cy="76311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usmakelig bruk av skattebetalernes penger</a:t>
            </a:r>
          </a:p>
        </p:txBody>
      </p:sp>
      <p:sp>
        <p:nvSpPr>
          <p:cNvPr id="38" name="Bildeforklaring formet som en ellipse 37"/>
          <p:cNvSpPr/>
          <p:nvPr/>
        </p:nvSpPr>
        <p:spPr>
          <a:xfrm>
            <a:off x="7633075" y="3526704"/>
            <a:ext cx="2081135" cy="10457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Behandle like saker likt</a:t>
            </a:r>
            <a:endParaRPr lang="nb-NO" sz="2400" dirty="0"/>
          </a:p>
        </p:txBody>
      </p:sp>
      <p:sp>
        <p:nvSpPr>
          <p:cNvPr id="29" name="Bildeforklaring formet som et avrundet rektangel 28"/>
          <p:cNvSpPr/>
          <p:nvPr/>
        </p:nvSpPr>
        <p:spPr>
          <a:xfrm>
            <a:off x="10642468" y="4167268"/>
            <a:ext cx="1284747" cy="69841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/>
            <a:r>
              <a:rPr lang="nb-NO" sz="900" dirty="0"/>
              <a:t>tomter som særlig ungdommen kan ha lyst å kjøpe. </a:t>
            </a:r>
          </a:p>
        </p:txBody>
      </p:sp>
      <p:sp>
        <p:nvSpPr>
          <p:cNvPr id="20" name="Bildeforklaring formet som en ellipse 19"/>
          <p:cNvSpPr/>
          <p:nvPr/>
        </p:nvSpPr>
        <p:spPr>
          <a:xfrm>
            <a:off x="10437512" y="849831"/>
            <a:ext cx="1694660" cy="87911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/>
            <a:r>
              <a:rPr lang="nb-NO" sz="2800" dirty="0"/>
              <a:t>Klima</a:t>
            </a:r>
            <a:r>
              <a:rPr lang="nb-NO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24660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6" y="0"/>
            <a:ext cx="10515600" cy="489242"/>
          </a:xfrm>
        </p:spPr>
        <p:txBody>
          <a:bodyPr>
            <a:normAutofit/>
          </a:bodyPr>
          <a:lstStyle/>
          <a:p>
            <a:r>
              <a:rPr lang="nb-NO" sz="1400" b="1" dirty="0"/>
              <a:t>Kor nøgd er innbyggjarane med dei kommunale tenestene?</a:t>
            </a:r>
          </a:p>
        </p:txBody>
      </p:sp>
      <p:graphicFrame>
        <p:nvGraphicFramePr>
          <p:cNvPr id="12" name="Plassholder for innhold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72575679"/>
              </p:ext>
            </p:extLst>
          </p:nvPr>
        </p:nvGraphicFramePr>
        <p:xfrm>
          <a:off x="83976" y="329034"/>
          <a:ext cx="12045819" cy="6012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uppe 6"/>
          <p:cNvGrpSpPr/>
          <p:nvPr/>
        </p:nvGrpSpPr>
        <p:grpSpPr>
          <a:xfrm>
            <a:off x="0" y="6253579"/>
            <a:ext cx="12192000" cy="496088"/>
            <a:chOff x="0" y="3162300"/>
            <a:chExt cx="9185936" cy="256113"/>
          </a:xfrm>
        </p:grpSpPr>
        <p:pic>
          <p:nvPicPr>
            <p:cNvPr id="8" name="Bilde 7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3162300"/>
              <a:ext cx="4592968" cy="256113"/>
            </a:xfrm>
            <a:prstGeom prst="rect">
              <a:avLst/>
            </a:prstGeom>
          </p:spPr>
        </p:pic>
        <p:pic>
          <p:nvPicPr>
            <p:cNvPr id="9" name="Bilde 8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2968" y="3162300"/>
              <a:ext cx="4592968" cy="256113"/>
            </a:xfrm>
            <a:prstGeom prst="rect">
              <a:avLst/>
            </a:prstGeom>
          </p:spPr>
        </p:pic>
      </p:grpSp>
      <p:pic>
        <p:nvPicPr>
          <p:cNvPr id="13" name="Bilde 12" descr="Kommunelogo_slagord_sort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145" y="327803"/>
            <a:ext cx="1509090" cy="616659"/>
          </a:xfrm>
          <a:prstGeom prst="rect">
            <a:avLst/>
          </a:prstGeom>
        </p:spPr>
      </p:pic>
      <p:pic>
        <p:nvPicPr>
          <p:cNvPr id="2050" name="Picture 2" descr="Forskjellen mellom erfarne og nyutdannede sykepleier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" t="4498" r="7992" b="-4498"/>
          <a:stretch/>
        </p:blipFill>
        <p:spPr bwMode="auto">
          <a:xfrm>
            <a:off x="9952718" y="4474514"/>
            <a:ext cx="2177078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4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Kommunelogo_slagord_sort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8" y="894638"/>
            <a:ext cx="1509090" cy="68910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743" y="317291"/>
            <a:ext cx="5012094" cy="716627"/>
          </a:xfrm>
        </p:spPr>
        <p:txBody>
          <a:bodyPr>
            <a:normAutofit/>
          </a:bodyPr>
          <a:lstStyle/>
          <a:p>
            <a:r>
              <a:rPr lang="nb-NO" sz="2400" b="1" dirty="0"/>
              <a:t>Næring, transport, arbeid og miljø</a:t>
            </a:r>
          </a:p>
        </p:txBody>
      </p:sp>
      <p:graphicFrame>
        <p:nvGraphicFramePr>
          <p:cNvPr id="14" name="Plassholder for innhold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57606704"/>
              </p:ext>
            </p:extLst>
          </p:nvPr>
        </p:nvGraphicFramePr>
        <p:xfrm>
          <a:off x="550506" y="250341"/>
          <a:ext cx="11408872" cy="6589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Bild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884" y="3854557"/>
            <a:ext cx="2028825" cy="323850"/>
          </a:xfrm>
          <a:prstGeom prst="rect">
            <a:avLst/>
          </a:prstGeom>
        </p:spPr>
      </p:pic>
      <p:grpSp>
        <p:nvGrpSpPr>
          <p:cNvPr id="4" name="Gruppe 3"/>
          <p:cNvGrpSpPr/>
          <p:nvPr/>
        </p:nvGrpSpPr>
        <p:grpSpPr>
          <a:xfrm>
            <a:off x="0" y="6449222"/>
            <a:ext cx="12192000" cy="496088"/>
            <a:chOff x="0" y="3162300"/>
            <a:chExt cx="9185936" cy="256113"/>
          </a:xfrm>
        </p:grpSpPr>
        <p:pic>
          <p:nvPicPr>
            <p:cNvPr id="5" name="Bilde 4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0" y="3162300"/>
              <a:ext cx="4592968" cy="256113"/>
            </a:xfrm>
            <a:prstGeom prst="rect">
              <a:avLst/>
            </a:prstGeom>
          </p:spPr>
        </p:pic>
        <p:pic>
          <p:nvPicPr>
            <p:cNvPr id="6" name="Bilde 5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592968" y="3162300"/>
              <a:ext cx="4592968" cy="256113"/>
            </a:xfrm>
            <a:prstGeom prst="rect">
              <a:avLst/>
            </a:prstGeom>
          </p:spPr>
        </p:pic>
      </p:grpSp>
      <p:pic>
        <p:nvPicPr>
          <p:cNvPr id="17" name="Picture 2" descr="Cartoon Character Of Water Drop Is Walking Stock Photo, Picture And Royalty  Free Image. Image 31255531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243" y="4604888"/>
            <a:ext cx="1463757" cy="184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770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/>
          <p:cNvGrpSpPr/>
          <p:nvPr/>
        </p:nvGrpSpPr>
        <p:grpSpPr>
          <a:xfrm>
            <a:off x="0" y="5973360"/>
            <a:ext cx="12192000" cy="496088"/>
            <a:chOff x="0" y="3162300"/>
            <a:chExt cx="9185936" cy="256113"/>
          </a:xfrm>
        </p:grpSpPr>
        <p:pic>
          <p:nvPicPr>
            <p:cNvPr id="5" name="Bilde 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3162300"/>
              <a:ext cx="4592968" cy="256113"/>
            </a:xfrm>
            <a:prstGeom prst="rect">
              <a:avLst/>
            </a:prstGeom>
          </p:spPr>
        </p:pic>
        <p:pic>
          <p:nvPicPr>
            <p:cNvPr id="6" name="Bilde 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592968" y="3162300"/>
              <a:ext cx="4592968" cy="256113"/>
            </a:xfrm>
            <a:prstGeom prst="rect">
              <a:avLst/>
            </a:prstGeom>
          </p:spPr>
        </p:pic>
      </p:grpSp>
      <p:pic>
        <p:nvPicPr>
          <p:cNvPr id="7" name="Bilde 6" descr="Kommunelogo_slagord_sort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92" y="174725"/>
            <a:ext cx="1509090" cy="61665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85865" y="274654"/>
            <a:ext cx="1233196" cy="689234"/>
          </a:xfrm>
        </p:spPr>
        <p:txBody>
          <a:bodyPr>
            <a:normAutofit/>
          </a:bodyPr>
          <a:lstStyle/>
          <a:p>
            <a:r>
              <a:rPr lang="nb-NO" sz="2400" b="1" dirty="0"/>
              <a:t>Levekår</a:t>
            </a:r>
          </a:p>
        </p:txBody>
      </p:sp>
      <p:graphicFrame>
        <p:nvGraphicFramePr>
          <p:cNvPr id="11" name="Plassholder for innhold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881444"/>
              </p:ext>
            </p:extLst>
          </p:nvPr>
        </p:nvGraphicFramePr>
        <p:xfrm>
          <a:off x="692798" y="877854"/>
          <a:ext cx="10806404" cy="4515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100" name="Picture 4" descr="Tilbud til barn og un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28" b="8446"/>
          <a:stretch/>
        </p:blipFill>
        <p:spPr bwMode="auto">
          <a:xfrm>
            <a:off x="329392" y="4966979"/>
            <a:ext cx="3083731" cy="165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20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/>
          <p:cNvGrpSpPr/>
          <p:nvPr/>
        </p:nvGrpSpPr>
        <p:grpSpPr>
          <a:xfrm>
            <a:off x="0" y="5973360"/>
            <a:ext cx="12192000" cy="496088"/>
            <a:chOff x="0" y="3162300"/>
            <a:chExt cx="9185936" cy="256113"/>
          </a:xfrm>
        </p:grpSpPr>
        <p:pic>
          <p:nvPicPr>
            <p:cNvPr id="3" name="Bilde 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3162300"/>
              <a:ext cx="4592968" cy="256113"/>
            </a:xfrm>
            <a:prstGeom prst="rect">
              <a:avLst/>
            </a:prstGeom>
          </p:spPr>
        </p:pic>
        <p:pic>
          <p:nvPicPr>
            <p:cNvPr id="4" name="Bilde 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592968" y="3162300"/>
              <a:ext cx="4592968" cy="256113"/>
            </a:xfrm>
            <a:prstGeom prst="rect">
              <a:avLst/>
            </a:prstGeom>
          </p:spPr>
        </p:pic>
      </p:grpSp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1423696" y="309142"/>
            <a:ext cx="3248608" cy="474630"/>
          </a:xfrm>
        </p:spPr>
        <p:txBody>
          <a:bodyPr>
            <a:normAutofit/>
          </a:bodyPr>
          <a:lstStyle/>
          <a:p>
            <a:r>
              <a:rPr lang="nb-NO" sz="2400" b="1" dirty="0"/>
              <a:t>Kultur, idrett og tryggleik</a:t>
            </a:r>
          </a:p>
        </p:txBody>
      </p:sp>
      <p:graphicFrame>
        <p:nvGraphicFramePr>
          <p:cNvPr id="10" name="Plassholder for innhold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714829"/>
              </p:ext>
            </p:extLst>
          </p:nvPr>
        </p:nvGraphicFramePr>
        <p:xfrm>
          <a:off x="1024811" y="944462"/>
          <a:ext cx="10853057" cy="4756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Bilde 6" descr="Kommunelogo_slagord_sort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145" y="327803"/>
            <a:ext cx="1509090" cy="616659"/>
          </a:xfrm>
          <a:prstGeom prst="rect">
            <a:avLst/>
          </a:prstGeom>
        </p:spPr>
      </p:pic>
      <p:pic>
        <p:nvPicPr>
          <p:cNvPr id="5124" name="Picture 4" descr="Hovedside - Allidrett | Allidret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20" y="5203165"/>
            <a:ext cx="3080780" cy="154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97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74155" y="65815"/>
            <a:ext cx="10515600" cy="773210"/>
          </a:xfrm>
        </p:spPr>
        <p:txBody>
          <a:bodyPr>
            <a:normAutofit/>
          </a:bodyPr>
          <a:lstStyle/>
          <a:p>
            <a:r>
              <a:rPr lang="nb-NO" sz="2400" b="1" dirty="0"/>
              <a:t>Tillit til dei folkevalde</a:t>
            </a:r>
          </a:p>
        </p:txBody>
      </p:sp>
      <p:graphicFrame>
        <p:nvGraphicFramePr>
          <p:cNvPr id="22" name="Plassholder for innhold 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6149674"/>
              </p:ext>
            </p:extLst>
          </p:nvPr>
        </p:nvGraphicFramePr>
        <p:xfrm>
          <a:off x="1221131" y="588537"/>
          <a:ext cx="11023341" cy="4834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Gruppe 9"/>
          <p:cNvGrpSpPr/>
          <p:nvPr/>
        </p:nvGrpSpPr>
        <p:grpSpPr>
          <a:xfrm>
            <a:off x="0" y="5815812"/>
            <a:ext cx="12192000" cy="496088"/>
            <a:chOff x="0" y="3162300"/>
            <a:chExt cx="9185936" cy="256113"/>
          </a:xfrm>
        </p:grpSpPr>
        <p:pic>
          <p:nvPicPr>
            <p:cNvPr id="11" name="Bilde 10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3162300"/>
              <a:ext cx="4592968" cy="256113"/>
            </a:xfrm>
            <a:prstGeom prst="rect">
              <a:avLst/>
            </a:prstGeom>
          </p:spPr>
        </p:pic>
        <p:pic>
          <p:nvPicPr>
            <p:cNvPr id="12" name="Bild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2968" y="3162300"/>
              <a:ext cx="4592968" cy="256113"/>
            </a:xfrm>
            <a:prstGeom prst="rect">
              <a:avLst/>
            </a:prstGeom>
          </p:spPr>
        </p:pic>
      </p:grpSp>
      <p:pic>
        <p:nvPicPr>
          <p:cNvPr id="16" name="Bilde 15" descr="Kommunelogo_slagord_sort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467" y="118214"/>
            <a:ext cx="1509090" cy="616659"/>
          </a:xfrm>
          <a:prstGeom prst="rect">
            <a:avLst/>
          </a:prstGeom>
        </p:spPr>
      </p:pic>
      <p:pic>
        <p:nvPicPr>
          <p:cNvPr id="1026" name="Picture 2" descr="Disse fylkesveiene vil Åseral-rådmannen utbedre - l-a.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1" y="5489677"/>
            <a:ext cx="1910651" cy="127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341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FABF2BED9C6104995C4F6B01CD6BCF4" ma:contentTypeVersion="14" ma:contentTypeDescription="Opprett et nytt dokument." ma:contentTypeScope="" ma:versionID="547d6972883cd47036c22fec023edb83">
  <xsd:schema xmlns:xsd="http://www.w3.org/2001/XMLSchema" xmlns:xs="http://www.w3.org/2001/XMLSchema" xmlns:p="http://schemas.microsoft.com/office/2006/metadata/properties" xmlns:ns3="51ca25f6-c29f-4b27-b793-d51d76bd3536" xmlns:ns4="da3196d9-d1e7-4720-8163-bdf64e336597" targetNamespace="http://schemas.microsoft.com/office/2006/metadata/properties" ma:root="true" ma:fieldsID="e58944091e0448344920bfa6ec264cb7" ns3:_="" ns4:_="">
    <xsd:import namespace="51ca25f6-c29f-4b27-b793-d51d76bd3536"/>
    <xsd:import namespace="da3196d9-d1e7-4720-8163-bdf64e33659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ca25f6-c29f-4b27-b793-d51d76bd35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3196d9-d1e7-4720-8163-bdf64e33659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ash for deling av tips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7C51143-AEF2-478F-89C6-A961277442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ca25f6-c29f-4b27-b793-d51d76bd3536"/>
    <ds:schemaRef ds:uri="da3196d9-d1e7-4720-8163-bdf64e3365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4592C4-8635-4087-841D-D8F6174889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0D1CE7-2874-4A48-8F94-8A88A8670FC1}">
  <ds:schemaRefs>
    <ds:schemaRef ds:uri="http://schemas.openxmlformats.org/package/2006/metadata/core-properties"/>
    <ds:schemaRef ds:uri="http://purl.org/dc/dcmitype/"/>
    <ds:schemaRef ds:uri="51ca25f6-c29f-4b27-b793-d51d76bd3536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da3196d9-d1e7-4720-8163-bdf64e336597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568</Words>
  <Application>Microsoft Office PowerPoint</Application>
  <PresentationFormat>Widescreen</PresentationFormat>
  <Paragraphs>140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Innbyggerundersøkelsen 2021</vt:lpstr>
      <vt:lpstr>Kven har svart?</vt:lpstr>
      <vt:lpstr>Kommentarar frå innbyggjarane På kva for område har kommunen LYKTES dei siste to åra?  </vt:lpstr>
      <vt:lpstr>Kommentarar frå innbyggjarane På kva for område har kommunen ikkje LYKTES dei siste to åra?  Noko å arbeide med i tida som kjem </vt:lpstr>
      <vt:lpstr>Kor nøgd er innbyggjarane med dei kommunale tenestene?</vt:lpstr>
      <vt:lpstr>Næring, transport, arbeid og miljø</vt:lpstr>
      <vt:lpstr>Levekår</vt:lpstr>
      <vt:lpstr>Kultur, idrett og tryggleik</vt:lpstr>
      <vt:lpstr>Tillit til dei folkevalde</vt:lpstr>
      <vt:lpstr>Kommentarar frå innbyggjarane På kva for område har kommunen ikkje LYKTES dei siste to åra?  Har du noen andre konkrete forslag til forbedringer? </vt:lpstr>
    </vt:vector>
  </TitlesOfParts>
  <Company>DDV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Ellen Ubostad Haaland</dc:creator>
  <cp:lastModifiedBy>Janne Thorsland Elvenes</cp:lastModifiedBy>
  <cp:revision>46</cp:revision>
  <dcterms:created xsi:type="dcterms:W3CDTF">2019-01-29T08:39:02Z</dcterms:created>
  <dcterms:modified xsi:type="dcterms:W3CDTF">2022-03-16T12:07:07Z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0x0101004FABF2BED9C6104995C4F6B01CD6BCF4</vt:lpwstr>
  </property>
</Properties>
</file>